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svgz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3" r:id="rId4"/>
  </p:sldMasterIdLst>
  <p:notesMasterIdLst>
    <p:notesMasterId r:id="rId22"/>
  </p:notesMasterIdLst>
  <p:handoutMasterIdLst>
    <p:handoutMasterId r:id="rId23"/>
  </p:handoutMasterIdLst>
  <p:sldIdLst>
    <p:sldId id="339" r:id="rId5"/>
    <p:sldId id="2147472780" r:id="rId6"/>
    <p:sldId id="2147472751" r:id="rId7"/>
    <p:sldId id="2147472771" r:id="rId8"/>
    <p:sldId id="2147472772" r:id="rId9"/>
    <p:sldId id="2147472763" r:id="rId10"/>
    <p:sldId id="2147472783" r:id="rId11"/>
    <p:sldId id="2147472784" r:id="rId12"/>
    <p:sldId id="2147472786" r:id="rId13"/>
    <p:sldId id="2147472764" r:id="rId14"/>
    <p:sldId id="2147472767" r:id="rId15"/>
    <p:sldId id="2147472765" r:id="rId16"/>
    <p:sldId id="2147472782" r:id="rId17"/>
    <p:sldId id="2147472785" r:id="rId18"/>
    <p:sldId id="2147472775" r:id="rId19"/>
    <p:sldId id="2147472779" r:id="rId20"/>
    <p:sldId id="2147472781" r:id="rId21"/>
  </p:sldIdLst>
  <p:sldSz cx="12192000" cy="6858000"/>
  <p:notesSz cx="6858000" cy="9144000"/>
  <p:embeddedFontLst>
    <p:embeddedFont>
      <p:font typeface="Arial Rounded MT Bold" panose="020F070403050403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Grundfos TheSans" panose="020B0502050302020203" pitchFamily="34" charset="0"/>
      <p:regular r:id="rId33"/>
      <p:bold r:id="rId34"/>
      <p:italic r:id="rId35"/>
      <p:boldItalic r:id="rId36"/>
    </p:embeddedFont>
    <p:embeddedFont>
      <p:font typeface="Grundfos TheSans Extd Black" panose="020B0805050302020203" pitchFamily="34" charset="0"/>
      <p:bold r:id="rId37"/>
    </p:embeddedFont>
    <p:embeddedFont>
      <p:font typeface="Grundfos TheSans ExtraBold" panose="020B0802050302020203" pitchFamily="34" charset="0"/>
      <p:bold r:id="rId38"/>
      <p:boldItalic r:id="rId39"/>
    </p:embeddedFont>
    <p:embeddedFont>
      <p:font typeface="Grundfos TheSans SemiLight" panose="020B0402050302020203" pitchFamily="34" charset="0"/>
      <p:regular r:id="rId40"/>
      <p:italic r:id="rId41"/>
    </p:embeddedFont>
  </p:embeddedFontLst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FF51BD-3BF6-467A-BAC5-5A3750836EFA}">
          <p14:sldIdLst>
            <p14:sldId id="339"/>
            <p14:sldId id="2147472780"/>
            <p14:sldId id="2147472751"/>
            <p14:sldId id="2147472771"/>
            <p14:sldId id="2147472772"/>
            <p14:sldId id="2147472763"/>
            <p14:sldId id="2147472783"/>
            <p14:sldId id="2147472784"/>
            <p14:sldId id="2147472786"/>
            <p14:sldId id="2147472764"/>
            <p14:sldId id="2147472767"/>
            <p14:sldId id="2147472765"/>
            <p14:sldId id="2147472782"/>
            <p14:sldId id="2147472785"/>
            <p14:sldId id="2147472775"/>
            <p14:sldId id="2147472779"/>
            <p14:sldId id="2147472781"/>
          </p14:sldIdLst>
        </p14:section>
        <p14:section name="extra" id="{0F024818-F7B3-4758-BCF5-0025A6FEB56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97B"/>
    <a:srgbClr val="FFFFFF"/>
    <a:srgbClr val="969696"/>
    <a:srgbClr val="E8E8E8"/>
    <a:srgbClr val="4D4D4D"/>
    <a:srgbClr val="47A6FF"/>
    <a:srgbClr val="00C600"/>
    <a:srgbClr val="DDDDDD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64007" autoAdjust="0"/>
  </p:normalViewPr>
  <p:slideViewPr>
    <p:cSldViewPr snapToGrid="0" snapToObjects="1">
      <p:cViewPr varScale="1">
        <p:scale>
          <a:sx n="103" d="100"/>
          <a:sy n="103" d="100"/>
        </p:scale>
        <p:origin x="20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70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kel Haggren Brynildsen" userId="db5b0cbb-9e16-4d70-a043-b079d0494e71" providerId="ADAL" clId="{985D675B-C50D-4EF3-9D36-E8958D3ED96E}"/>
    <pc:docChg chg="modSld">
      <pc:chgData name="Mikkel Haggren Brynildsen" userId="db5b0cbb-9e16-4d70-a043-b079d0494e71" providerId="ADAL" clId="{985D675B-C50D-4EF3-9D36-E8958D3ED96E}" dt="2023-12-15T14:54:33.011" v="10" actId="6549"/>
      <pc:docMkLst>
        <pc:docMk/>
      </pc:docMkLst>
      <pc:sldChg chg="modNotesTx">
        <pc:chgData name="Mikkel Haggren Brynildsen" userId="db5b0cbb-9e16-4d70-a043-b079d0494e71" providerId="ADAL" clId="{985D675B-C50D-4EF3-9D36-E8958D3ED96E}" dt="2023-12-15T14:53:16.201" v="0" actId="6549"/>
        <pc:sldMkLst>
          <pc:docMk/>
          <pc:sldMk cId="1328217681" sldId="339"/>
        </pc:sldMkLst>
      </pc:sldChg>
      <pc:sldChg chg="modNotesTx">
        <pc:chgData name="Mikkel Haggren Brynildsen" userId="db5b0cbb-9e16-4d70-a043-b079d0494e71" providerId="ADAL" clId="{985D675B-C50D-4EF3-9D36-E8958D3ED96E}" dt="2023-12-15T14:53:22.295" v="2" actId="6549"/>
        <pc:sldMkLst>
          <pc:docMk/>
          <pc:sldMk cId="3883394180" sldId="2147472751"/>
        </pc:sldMkLst>
      </pc:sldChg>
      <pc:sldChg chg="modNotesTx">
        <pc:chgData name="Mikkel Haggren Brynildsen" userId="db5b0cbb-9e16-4d70-a043-b079d0494e71" providerId="ADAL" clId="{985D675B-C50D-4EF3-9D36-E8958D3ED96E}" dt="2023-12-15T14:54:25.177" v="7" actId="6549"/>
        <pc:sldMkLst>
          <pc:docMk/>
          <pc:sldMk cId="317621786" sldId="2147472764"/>
        </pc:sldMkLst>
      </pc:sldChg>
      <pc:sldChg chg="modNotesTx">
        <pc:chgData name="Mikkel Haggren Brynildsen" userId="db5b0cbb-9e16-4d70-a043-b079d0494e71" providerId="ADAL" clId="{985D675B-C50D-4EF3-9D36-E8958D3ED96E}" dt="2023-12-15T14:54:29.870" v="9" actId="6549"/>
        <pc:sldMkLst>
          <pc:docMk/>
          <pc:sldMk cId="3535770581" sldId="2147472765"/>
        </pc:sldMkLst>
      </pc:sldChg>
      <pc:sldChg chg="modNotesTx">
        <pc:chgData name="Mikkel Haggren Brynildsen" userId="db5b0cbb-9e16-4d70-a043-b079d0494e71" providerId="ADAL" clId="{985D675B-C50D-4EF3-9D36-E8958D3ED96E}" dt="2023-12-15T14:54:27.849" v="8" actId="6549"/>
        <pc:sldMkLst>
          <pc:docMk/>
          <pc:sldMk cId="497461143" sldId="2147472767"/>
        </pc:sldMkLst>
      </pc:sldChg>
      <pc:sldChg chg="modNotesTx">
        <pc:chgData name="Mikkel Haggren Brynildsen" userId="db5b0cbb-9e16-4d70-a043-b079d0494e71" providerId="ADAL" clId="{985D675B-C50D-4EF3-9D36-E8958D3ED96E}" dt="2023-12-15T14:54:10.201" v="3" actId="6549"/>
        <pc:sldMkLst>
          <pc:docMk/>
          <pc:sldMk cId="1553218001" sldId="2147472771"/>
        </pc:sldMkLst>
      </pc:sldChg>
      <pc:sldChg chg="modNotesTx">
        <pc:chgData name="Mikkel Haggren Brynildsen" userId="db5b0cbb-9e16-4d70-a043-b079d0494e71" providerId="ADAL" clId="{985D675B-C50D-4EF3-9D36-E8958D3ED96E}" dt="2023-12-15T14:54:13.513" v="4" actId="6549"/>
        <pc:sldMkLst>
          <pc:docMk/>
          <pc:sldMk cId="2741936069" sldId="2147472772"/>
        </pc:sldMkLst>
      </pc:sldChg>
      <pc:sldChg chg="modNotesTx">
        <pc:chgData name="Mikkel Haggren Brynildsen" userId="db5b0cbb-9e16-4d70-a043-b079d0494e71" providerId="ADAL" clId="{985D675B-C50D-4EF3-9D36-E8958D3ED96E}" dt="2023-12-15T14:53:19.434" v="1" actId="6549"/>
        <pc:sldMkLst>
          <pc:docMk/>
          <pc:sldMk cId="651063042" sldId="2147472780"/>
        </pc:sldMkLst>
      </pc:sldChg>
      <pc:sldChg chg="modNotesTx">
        <pc:chgData name="Mikkel Haggren Brynildsen" userId="db5b0cbb-9e16-4d70-a043-b079d0494e71" providerId="ADAL" clId="{985D675B-C50D-4EF3-9D36-E8958D3ED96E}" dt="2023-12-15T14:54:18.950" v="5" actId="6549"/>
        <pc:sldMkLst>
          <pc:docMk/>
          <pc:sldMk cId="348154007" sldId="2147472783"/>
        </pc:sldMkLst>
      </pc:sldChg>
      <pc:sldChg chg="modNotesTx">
        <pc:chgData name="Mikkel Haggren Brynildsen" userId="db5b0cbb-9e16-4d70-a043-b079d0494e71" providerId="ADAL" clId="{985D675B-C50D-4EF3-9D36-E8958D3ED96E}" dt="2023-12-15T14:54:20.866" v="6" actId="20577"/>
        <pc:sldMkLst>
          <pc:docMk/>
          <pc:sldMk cId="3727348045" sldId="2147472784"/>
        </pc:sldMkLst>
      </pc:sldChg>
      <pc:sldChg chg="modNotesTx">
        <pc:chgData name="Mikkel Haggren Brynildsen" userId="db5b0cbb-9e16-4d70-a043-b079d0494e71" providerId="ADAL" clId="{985D675B-C50D-4EF3-9D36-E8958D3ED96E}" dt="2023-12-15T14:54:33.011" v="10" actId="6549"/>
        <pc:sldMkLst>
          <pc:docMk/>
          <pc:sldMk cId="3809570278" sldId="21474727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>
                <a:latin typeface="Grundfos TheSans SemiLight" panose="020B0402050302020203" pitchFamily="34" charset="0"/>
              </a:rPr>
              <a:t>15/12/2023</a:t>
            </a:fld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>
                <a:latin typeface="Grundfos TheSans SemiLight" panose="020B0402050302020203" pitchFamily="34" charset="0"/>
              </a:rPr>
              <a:t>‹#›</a:t>
            </a:fld>
            <a:endParaRPr lang="en-GB">
              <a:latin typeface="Grundfos TheSans SemiLight" panose="020B04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2B48A068-4DD0-45F4-94E7-C55B9B1640CE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B0B3AEDA-FA2C-4C5B-8D07-E10DAED930C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05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16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89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1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429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41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65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92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09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E374-6535-DC48-8E8C-50C9904A536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699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E374-6535-DC48-8E8C-50C9904A536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93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E374-6535-DC48-8E8C-50C9904A53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8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3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0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51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CCCC2525-3CE9-49D4-98A5-EB1809CB2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BBFFC0-D474-43FF-9F0E-5829FF1EF4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800" y="5626800"/>
            <a:ext cx="2631600" cy="7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6176D16D-56F7-4B54-9659-AB0CB94BF7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15-12-2023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724A63-0121-4699-9DC0-FCB3B42064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60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0448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slidenummer 5">
            <a:extLst>
              <a:ext uri="{FF2B5EF4-FFF2-40B4-BE49-F238E27FC236}">
                <a16:creationId xmlns:a16="http://schemas.microsoft.com/office/drawing/2014/main" id="{03B32857-18BB-426A-ADB9-43C22846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/>
          <a:p>
            <a:fld id="{85D19AB6-A39C-F648-8673-AE723FC1C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4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84DDA33E-9024-4D22-B17F-206C0F006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991" y="2590800"/>
            <a:ext cx="9088434" cy="740679"/>
          </a:xfrm>
        </p:spPr>
        <p:txBody>
          <a:bodyPr anchor="ctr" anchorCtr="0"/>
          <a:lstStyle>
            <a:lvl1pPr algn="ctr">
              <a:defRPr sz="3600"/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1DF0A6A-5CE3-4524-82F6-C1F2CA3EB33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B1CE0B-4261-4467-A909-53D5174EBA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722F6B9-73CE-497F-990B-ED70A73A0C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BB0F9-4405-4F31-9707-FC985A6645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3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E181A-2B93-4FB2-949A-3DBCB4BB3A3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F191A-6570-4A8E-8E54-0DF492F69F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9B2F-B3CA-42D2-9A5F-3B9F4718D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D44EE2-5BC8-4F47-97FC-724158E68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66C68C-B201-4150-9523-9A9EBCA6A6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017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32BCC-CE5B-4E02-A6BF-9101242C9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350A524-5849-4ABB-8D91-0EB4E91282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4" y="1196975"/>
            <a:ext cx="4992752" cy="5129211"/>
          </a:xfrm>
        </p:spPr>
        <p:txBody>
          <a:bodyPr/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A556-275E-4E6B-A141-0D7BF411E6B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895FD-FD99-48CA-B591-577B3F47465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4EE5-2879-43BB-B738-E343947D79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C3EF5-FF29-49A6-80FF-CBBD41191E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47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E8E8E8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E33353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light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229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E9F1F7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626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E9F1F7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">
    <p:bg>
      <p:bgPr>
        <a:solidFill>
          <a:srgbClr val="E9F1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14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93B07-CBEF-403A-ADEE-849CDE0F5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63A79D1-8968-4582-835B-B03FB8C3557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0225" y="1196975"/>
            <a:ext cx="11129963" cy="5129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743AC10-A6AA-4DDC-98E0-801C620648F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1826F49-BDA7-4AB9-B356-92919662F9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3ECB0B6-D44E-4BB9-9874-3B815276308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7D4C8B-B2A6-4DBC-AB8C-2701C40EB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43F-0FA8-4601-A802-4F3323201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C548-D133-42CA-9DBD-ABF4169141F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10572-9948-42F2-B15A-10072A06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27C32-F155-4F9A-BBAC-5A04D047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C399-DCD9-4778-BCF4-B07B75C5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2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FC90-BDD5-453F-AEB9-8EDC767F3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B1B28-B80B-4368-8BBB-4B97B885DD3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0FED0-BEDE-4E7A-9F7E-74F6C25F7DA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A4FD-F4B8-4C9F-A12A-CFE4C5237F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CB05E4-33BC-48E3-B49E-02326FACA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1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95D55-0C07-441A-BD33-9A9CB979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28B82-D0A5-49B0-B7C4-34AF9F4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296F-F366-4FC6-9B6F-825F0970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27C58C-434D-4DC5-8037-83E3B64F3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91671-270B-4CE3-8492-5B34CE508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972A-EDCD-4A9D-974F-3F8843C9A4B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DD5C9-DCC9-4A79-B4A7-766183BC30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3F757-C11E-4D8D-8C81-9552B9C75A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0370326-CE0A-4D1B-B352-2DC9404FE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225" y="1196975"/>
            <a:ext cx="5464175" cy="51292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6F67C9-864B-4DA7-9E15-3E55E0F28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059" y="1198800"/>
            <a:ext cx="5464175" cy="5130000"/>
          </a:xfrm>
          <a:prstGeom prst="rect">
            <a:avLst/>
          </a:prstGeo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B015F-C11E-4337-BF80-CADDA2604C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BE74-767E-4B82-8198-79F2747F28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71A8-6068-4940-BE98-C42D2E0C0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5A22D95-EA68-474E-B483-B524D2AD7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4" y="504202"/>
            <a:ext cx="9712800" cy="691200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209821A-8A1C-4F36-9540-1CD9CD1C54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5845" y="1198800"/>
            <a:ext cx="5464176" cy="51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940305-E6EC-49D3-B207-E029E2FFD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96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D3EE7-0E00-4FC9-BC7A-AFEC9F5E7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2CE1F2-522C-4E88-B33C-9BA4325873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7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7EE8E-2E05-4B3D-B136-ACF701662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C8918A-C7DF-44F9-A6AB-E00138C71F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5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dsholder til billede 56">
            <a:extLst>
              <a:ext uri="{FF2B5EF4-FFF2-40B4-BE49-F238E27FC236}">
                <a16:creationId xmlns:a16="http://schemas.microsoft.com/office/drawing/2014/main" id="{271DDD88-AF33-40DB-BE0B-D87604935E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24D18A-1AEA-48FE-A55D-6A8F7C1D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89437-118C-4B1B-A286-2F63FDAFE6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076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D5824E-C4C1-4D61-AFF3-F72D6382A8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9325-CCC2-448F-A790-652E0C86F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38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slidenummer 5">
            <a:extLst>
              <a:ext uri="{FF2B5EF4-FFF2-40B4-BE49-F238E27FC236}">
                <a16:creationId xmlns:a16="http://schemas.microsoft.com/office/drawing/2014/main" id="{08DB4514-4A1D-4CDC-A359-D5BFA04F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50BA7-D7E3-4ECE-B324-18256B6A0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1BB8ACE-A20A-4185-A991-56DE0AD4A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0449" y="3004159"/>
            <a:ext cx="4249738" cy="21917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B01BA6-EFF0-4FE6-BEAA-40802D4833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8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105AED23-106A-4546-ADEA-F9AD911EE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1784" y="2590800"/>
            <a:ext cx="9088433" cy="745743"/>
          </a:xfrm>
        </p:spPr>
        <p:txBody>
          <a:bodyPr anchor="ctr" anchorCtr="0"/>
          <a:lstStyle>
            <a:lvl1pPr algn="ctr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F0EE36E-D239-482D-AF8F-2B9CED9AE21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1D96EE-4995-4DCD-A162-883DC12A19B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268ED2-6FED-438C-A270-8285E38CEBE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1D147-2FBB-4056-993A-E46B09F382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3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8A97-49F0-40BE-B7FD-48230B7F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4B75F-7EA2-4C0C-AE94-81CFDCDA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8BB3A-1455-4293-BE70-2820BF8F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97AB2-C3B4-4071-B457-82ED66EB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66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141B2-32EF-4CCE-840F-935ECF3F6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D7331-A290-4E7C-96AB-830E485CC3E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04E87D7-1173-416D-A1D1-66C572E2408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0BF342-4EB1-4B9F-AA8F-8C410D71AA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FFF76-F4CA-4D0D-8433-60341C7214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386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B03E-F99A-45F8-8AB5-97D7EE918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FDDD3A-AEA2-4EF0-AA2B-86A532B90F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5" y="1196975"/>
            <a:ext cx="4992750" cy="51292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7478F-1779-4392-A704-2EB17F4E73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0BAC7-3A13-42F7-83BA-A443A891D3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E12F-F1CB-4192-BF62-257E633274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55E935-FCCE-43AD-9267-5D8ED6120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93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4D4D4D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dark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4E758-D0A0-4C22-A6A4-794986A0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8800" y="5626800"/>
            <a:ext cx="2631600" cy="734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3324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11497B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538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11497B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172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 - Dark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15-12-2023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018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y Safety Well-being">
    <p:bg>
      <p:bgPr>
        <a:solidFill>
          <a:srgbClr val="F7E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E8C0-E4F6-4F8E-BB12-976DD132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D7E24-0A03-42A6-8D3E-EBB143C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2FA03-5B52-4485-BAAD-AFA713BFE470}"/>
              </a:ext>
            </a:extLst>
          </p:cNvPr>
          <p:cNvSpPr txBox="1"/>
          <p:nvPr userDrawn="1"/>
        </p:nvSpPr>
        <p:spPr>
          <a:xfrm>
            <a:off x="529200" y="504000"/>
            <a:ext cx="9712800" cy="691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Take a minute 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- to bring awareness to Health, Safety and Well-being</a:t>
            </a:r>
            <a:endParaRPr lang="en-GB" sz="2200">
              <a:solidFill>
                <a:srgbClr val="11497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E67E-181D-4DA4-A535-BC8FF4AD72F2}"/>
              </a:ext>
            </a:extLst>
          </p:cNvPr>
          <p:cNvSpPr/>
          <p:nvPr userDrawn="1"/>
        </p:nvSpPr>
        <p:spPr>
          <a:xfrm>
            <a:off x="6199575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7E9AE-7CDC-449E-B666-3C16C90CA2D1}"/>
              </a:ext>
            </a:extLst>
          </p:cNvPr>
          <p:cNvSpPr/>
          <p:nvPr userDrawn="1"/>
        </p:nvSpPr>
        <p:spPr>
          <a:xfrm>
            <a:off x="1763486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C7981-5A57-4857-A567-001BBAC6493C}"/>
              </a:ext>
            </a:extLst>
          </p:cNvPr>
          <p:cNvSpPr/>
          <p:nvPr userDrawn="1"/>
        </p:nvSpPr>
        <p:spPr>
          <a:xfrm>
            <a:off x="2052406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900" b="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Health and Safety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DBD153-54C5-4293-991C-04C454020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448" y="2687642"/>
            <a:ext cx="3048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D6EA7F-78F0-478F-BF43-D33D5CC209E8}"/>
              </a:ext>
            </a:extLst>
          </p:cNvPr>
          <p:cNvSpPr/>
          <p:nvPr userDrawn="1"/>
        </p:nvSpPr>
        <p:spPr>
          <a:xfrm>
            <a:off x="6499455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9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Psychological Safety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DA32F5-FCC6-4052-8710-5BF0CABF0E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2448" y="3814354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B9A475-E92F-47C3-9773-A04E7285BC2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990" y="3251209"/>
            <a:ext cx="304800" cy="30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7E5D31-87C9-4ACA-800E-03D3F515FD62}"/>
              </a:ext>
            </a:extLst>
          </p:cNvPr>
          <p:cNvSpPr/>
          <p:nvPr userDrawn="1"/>
        </p:nvSpPr>
        <p:spPr>
          <a:xfrm>
            <a:off x="2052406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4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85AAD6-A12B-4406-923F-E57E3353AE1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00990" y="268764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822AE5-D1C3-4C7C-B700-F57EF848FC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00990" y="3814354"/>
            <a:ext cx="304800" cy="30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BB462F-4AF0-451A-8A5D-52F0510535CB}"/>
              </a:ext>
            </a:extLst>
          </p:cNvPr>
          <p:cNvSpPr/>
          <p:nvPr userDrawn="1"/>
        </p:nvSpPr>
        <p:spPr>
          <a:xfrm>
            <a:off x="6499455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400" b="0" kern="120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  <a:endParaRPr lang="en-US" sz="1400" b="0" kern="1200" dirty="0">
              <a:solidFill>
                <a:srgbClr val="11497B"/>
              </a:solidFill>
              <a:latin typeface="Grundfos TheSans ExtraBold" panose="020B0802050302020203" pitchFamily="34" charset="0"/>
              <a:ea typeface="Yu Gothic"/>
              <a:cs typeface="Calibri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7083651-1FA5-44A4-A381-8BCF4325F1D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2448" y="525627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E8A43A-6F56-4E82-B3E9-545D4877F4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0990" y="525627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FEA4E7-4060-44C7-8520-D0ED971F1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2448" y="3251209"/>
            <a:ext cx="304800" cy="3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9E28B-1DFB-497E-B8DA-0B595CA4C0F4}"/>
              </a:ext>
            </a:extLst>
          </p:cNvPr>
          <p:cNvSpPr txBox="1"/>
          <p:nvPr userDrawn="1"/>
        </p:nvSpPr>
        <p:spPr>
          <a:xfrm>
            <a:off x="2527200" y="2642400"/>
            <a:ext cx="2759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Identify your nearest emergency exit and meeting point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Spot any slip or trip hazards - i.e., bags, coats, cables etc.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Change positions, stand and move as much as possible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82F3E-1475-4583-969D-5991CDC1595F}"/>
              </a:ext>
            </a:extLst>
          </p:cNvPr>
          <p:cNvSpPr txBox="1"/>
          <p:nvPr userDrawn="1"/>
        </p:nvSpPr>
        <p:spPr>
          <a:xfrm>
            <a:off x="2527200" y="5198661"/>
            <a:ext cx="275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Driving during meetings? Pull over or reschedule. If you can’t, always use the hands-free mode and never display slides on your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A3E8A-C85F-44A6-8772-69A48D1D0AFD}"/>
              </a:ext>
            </a:extLst>
          </p:cNvPr>
          <p:cNvSpPr txBox="1"/>
          <p:nvPr userDrawn="1"/>
        </p:nvSpPr>
        <p:spPr>
          <a:xfrm>
            <a:off x="6973200" y="2642400"/>
            <a:ext cx="284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Conduct 50-minutes meetings with </a:t>
            </a:r>
            <a:br>
              <a:rPr lang="en-US" sz="1200">
                <a:solidFill>
                  <a:srgbClr val="11497B"/>
                </a:solidFill>
              </a:rPr>
            </a:br>
            <a:r>
              <a:rPr lang="en-US" sz="1200">
                <a:solidFill>
                  <a:srgbClr val="11497B"/>
                </a:solidFill>
              </a:rPr>
              <a:t>10 minutes breaks between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Share your opinion and speak your mind in a constructive and respectful manner  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Be curious to opinions and ideas that differ from your own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81DAD-F3F5-458E-9F55-EDAE8C60620E}"/>
              </a:ext>
            </a:extLst>
          </p:cNvPr>
          <p:cNvSpPr txBox="1"/>
          <p:nvPr userDrawn="1"/>
        </p:nvSpPr>
        <p:spPr>
          <a:xfrm>
            <a:off x="6973200" y="5198661"/>
            <a:ext cx="284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Technical issues? Log off/on. Inform the organizer e.g., via smartphone, if you cannot connect.</a:t>
            </a:r>
          </a:p>
        </p:txBody>
      </p:sp>
    </p:spTree>
    <p:extLst>
      <p:ext uri="{BB962C8B-B14F-4D97-AF65-F5344CB8AC3E}">
        <p14:creationId xmlns:p14="http://schemas.microsoft.com/office/powerpoint/2010/main" val="2040763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47C624-51D1-5249-84D1-A82319BC15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4">
              <a:latin typeface="+mn-lt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D523D0-53E9-DEB8-6743-6CE4E7C3B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686" y="169181"/>
            <a:ext cx="720000" cy="7723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C11F7EC-3F0C-FF9A-B716-6583E34B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© Oxford Semantic Technologies Limited &amp; GRUNDFOS </a:t>
            </a:r>
            <a:fld id="{EDBAD4CB-E2E6-4AA3-B479-B62DF2484737}" type="datetimeyyyy">
              <a:rPr lang="en-US" smtClean="0"/>
              <a:t>2023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7EA72-DC97-8447-A5A9-26E5E687A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04442-A2F9-6442-AC47-79D3CBE769C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4E23F7-447D-B2F6-F762-E8016BF5B8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2935" r="-1819" b="49660"/>
          <a:stretch/>
        </p:blipFill>
        <p:spPr>
          <a:xfrm>
            <a:off x="10228320" y="169181"/>
            <a:ext cx="992959" cy="729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AFE5D4-AD1F-1131-38C2-67ACA0EC42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0489"/>
            <a:ext cx="12192000" cy="49250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E8FC90-162A-B545-AE8E-1DCCEEF3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430"/>
            <a:ext cx="5125720" cy="872878"/>
          </a:xfrm>
        </p:spPr>
        <p:txBody>
          <a:bodyPr>
            <a:no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D4E17-8C5B-9D4E-866D-0F1FCDE2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7120"/>
            <a:ext cx="5125720" cy="354595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91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77188-65DB-47DA-8DD4-1D20DA7B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5BBBC-933F-4DF0-8FA4-8FE4450A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A5EC9-3C45-4A95-A6B9-BB43B17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2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1196975"/>
            <a:ext cx="5464175" cy="5129212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D11B-4B42-4924-88B8-41A7B11D9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283A-90F6-4EE5-B4E1-2257A410F51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322AE4-FA22-4D7B-B890-30694D877C9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3409EC-1921-47B0-8107-850DB60EC1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1198800"/>
            <a:ext cx="5464175" cy="5130000"/>
          </a:xfrm>
        </p:spPr>
        <p:txBody>
          <a:bodyPr>
            <a:normAutofit/>
          </a:bodyPr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7600" y="1198800"/>
            <a:ext cx="5464175" cy="5130000"/>
          </a:xfrm>
        </p:spPr>
        <p:txBody>
          <a:bodyPr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rgbClr val="11497B"/>
                </a:solidFill>
              </a:defRPr>
            </a:lvl1pPr>
            <a:lvl2pPr>
              <a:defRPr>
                <a:solidFill>
                  <a:srgbClr val="11497B"/>
                </a:solidFill>
              </a:defRPr>
            </a:lvl2pPr>
            <a:lvl3pPr>
              <a:defRPr>
                <a:solidFill>
                  <a:srgbClr val="11497B"/>
                </a:solidFill>
              </a:defRPr>
            </a:lvl3pPr>
            <a:lvl4pPr>
              <a:defRPr>
                <a:solidFill>
                  <a:srgbClr val="11497B"/>
                </a:solidFill>
              </a:defRPr>
            </a:lvl4pPr>
            <a:lvl5pPr>
              <a:defRPr>
                <a:solidFill>
                  <a:srgbClr val="11497B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E6D05-B367-4226-81A0-007D960B9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C3047-8086-409D-B248-FEBBDA3928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AA62-0084-4E91-B591-68375C212F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2CF0E-45F1-40F8-8795-EC613CD460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1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F3F48E-EF1B-4A32-AC1B-78F682ECF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</a:p>
        </p:txBody>
      </p:sp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</p:spTree>
    <p:extLst>
      <p:ext uri="{BB962C8B-B14F-4D97-AF65-F5344CB8AC3E}">
        <p14:creationId xmlns:p14="http://schemas.microsoft.com/office/powerpoint/2010/main" val="276434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8A501-899E-4518-BB15-3E721F94A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15-12-2023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E9CA1B-D638-4FEA-BBD7-1DB5365278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15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831E49-5B3B-8701-A374-E2C045FFC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226" y="1196975"/>
            <a:ext cx="11129962" cy="51292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2F629A-4225-0E92-7D3E-24A1AC70A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0225" y="6199794"/>
            <a:ext cx="605631" cy="1920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fld id="{D0A92B78-1DD2-45FA-A79C-EB831B78FEC1}" type="datetime1">
              <a:rPr lang="da-DK" smtClean="0"/>
              <a:t>15-12-2023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90B52D0-02F2-5BF8-DBAC-BDB7946B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42218" y="5995946"/>
            <a:ext cx="6876257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95296A6-C1D8-A876-B4F8-8B4D017B6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362" y="6199794"/>
            <a:ext cx="504825" cy="1920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11497B"/>
                </a:solidFill>
                <a:latin typeface="+mn-lt"/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4D49B68-3942-4D95-BB86-3F47BA13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your slide headline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380E5-1FC9-478C-894C-6BBAFA840048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29" r:id="rId3"/>
    <p:sldLayoutId id="2147484031" r:id="rId4"/>
    <p:sldLayoutId id="2147484033" r:id="rId5"/>
    <p:sldLayoutId id="2147484035" r:id="rId6"/>
    <p:sldLayoutId id="2147484037" r:id="rId7"/>
    <p:sldLayoutId id="2147484039" r:id="rId8"/>
    <p:sldLayoutId id="2147484041" r:id="rId9"/>
    <p:sldLayoutId id="2147484048" r:id="rId10"/>
    <p:sldLayoutId id="2147484043" r:id="rId11"/>
    <p:sldLayoutId id="2147484024" r:id="rId12"/>
    <p:sldLayoutId id="2147484045" r:id="rId13"/>
    <p:sldLayoutId id="2147484026" r:id="rId14"/>
    <p:sldLayoutId id="2147484053" r:id="rId15"/>
    <p:sldLayoutId id="2147484054" r:id="rId16"/>
    <p:sldLayoutId id="2147484055" r:id="rId17"/>
    <p:sldLayoutId id="2147484056" r:id="rId18"/>
    <p:sldLayoutId id="2147484028" r:id="rId19"/>
    <p:sldLayoutId id="2147484030" r:id="rId20"/>
    <p:sldLayoutId id="2147484032" r:id="rId21"/>
    <p:sldLayoutId id="2147484034" r:id="rId22"/>
    <p:sldLayoutId id="2147484036" r:id="rId23"/>
    <p:sldLayoutId id="2147484038" r:id="rId24"/>
    <p:sldLayoutId id="2147484040" r:id="rId25"/>
    <p:sldLayoutId id="2147484042" r:id="rId26"/>
    <p:sldLayoutId id="2147484049" r:id="rId27"/>
    <p:sldLayoutId id="2147484044" r:id="rId28"/>
    <p:sldLayoutId id="2147484023" r:id="rId29"/>
    <p:sldLayoutId id="2147484022" r:id="rId30"/>
    <p:sldLayoutId id="2147484025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rgbClr val="126AF3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1pPr>
      <a:lvl2pPr marL="630238" indent="-173038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2pPr>
      <a:lvl3pPr marL="1079500" indent="-16510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3pPr>
      <a:lvl4pPr marL="1527175" indent="-155575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4pPr>
      <a:lvl5pPr marL="1974850" indent="-14605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41" userDrawn="1">
          <p15:clr>
            <a:srgbClr val="F26B43"/>
          </p15:clr>
        </p15:guide>
        <p15:guide id="542" pos="7680" userDrawn="1">
          <p15:clr>
            <a:srgbClr val="F26B43"/>
          </p15:clr>
        </p15:guide>
        <p15:guide id="543" pos="334" userDrawn="1">
          <p15:clr>
            <a:srgbClr val="F26B43"/>
          </p15:clr>
        </p15:guide>
        <p15:guide id="544" pos="652" userDrawn="1">
          <p15:clr>
            <a:srgbClr val="F26B43"/>
          </p15:clr>
        </p15:guide>
        <p15:guide id="545" pos="780" userDrawn="1">
          <p15:clr>
            <a:srgbClr val="F26B43"/>
          </p15:clr>
        </p15:guide>
        <p15:guide id="546" pos="1098" userDrawn="1">
          <p15:clr>
            <a:srgbClr val="F26B43"/>
          </p15:clr>
        </p15:guide>
        <p15:guide id="547" pos="1226" userDrawn="1">
          <p15:clr>
            <a:srgbClr val="F26B43"/>
          </p15:clr>
        </p15:guide>
        <p15:guide id="548" pos="1544" userDrawn="1">
          <p15:clr>
            <a:srgbClr val="F26B43"/>
          </p15:clr>
        </p15:guide>
        <p15:guide id="549" pos="1672" userDrawn="1">
          <p15:clr>
            <a:srgbClr val="F26B43"/>
          </p15:clr>
        </p15:guide>
        <p15:guide id="550" pos="2003" userDrawn="1">
          <p15:clr>
            <a:srgbClr val="F26B43"/>
          </p15:clr>
        </p15:guide>
        <p15:guide id="551" pos="2119" userDrawn="1">
          <p15:clr>
            <a:srgbClr val="F26B43"/>
          </p15:clr>
        </p15:guide>
        <p15:guide id="552" pos="2437" userDrawn="1">
          <p15:clr>
            <a:srgbClr val="F26B43"/>
          </p15:clr>
        </p15:guide>
        <p15:guide id="553" pos="2565" userDrawn="1">
          <p15:clr>
            <a:srgbClr val="F26B43"/>
          </p15:clr>
        </p15:guide>
        <p15:guide id="554" pos="2883" userDrawn="1">
          <p15:clr>
            <a:srgbClr val="F26B43"/>
          </p15:clr>
        </p15:guide>
        <p15:guide id="555" pos="3011" userDrawn="1">
          <p15:clr>
            <a:srgbClr val="F26B43"/>
          </p15:clr>
        </p15:guide>
        <p15:guide id="556" pos="3329" userDrawn="1">
          <p15:clr>
            <a:srgbClr val="F26B43"/>
          </p15:clr>
        </p15:guide>
        <p15:guide id="557" pos="3457" userDrawn="1">
          <p15:clr>
            <a:srgbClr val="F26B43"/>
          </p15:clr>
        </p15:guide>
        <p15:guide id="558" pos="3776" userDrawn="1">
          <p15:clr>
            <a:srgbClr val="F26B43"/>
          </p15:clr>
        </p15:guide>
        <p15:guide id="559" pos="3904" userDrawn="1">
          <p15:clr>
            <a:srgbClr val="F26B43"/>
          </p15:clr>
        </p15:guide>
        <p15:guide id="560" pos="4222" userDrawn="1">
          <p15:clr>
            <a:srgbClr val="F26B43"/>
          </p15:clr>
        </p15:guide>
        <p15:guide id="561" pos="4350" userDrawn="1">
          <p15:clr>
            <a:srgbClr val="F26B43"/>
          </p15:clr>
        </p15:guide>
        <p15:guide id="562" pos="4668" userDrawn="1">
          <p15:clr>
            <a:srgbClr val="F26B43"/>
          </p15:clr>
        </p15:guide>
        <p15:guide id="563" pos="4796" userDrawn="1">
          <p15:clr>
            <a:srgbClr val="F26B43"/>
          </p15:clr>
        </p15:guide>
        <p15:guide id="564" pos="5114" userDrawn="1">
          <p15:clr>
            <a:srgbClr val="F26B43"/>
          </p15:clr>
        </p15:guide>
        <p15:guide id="565" pos="5242" userDrawn="1">
          <p15:clr>
            <a:srgbClr val="F26B43"/>
          </p15:clr>
        </p15:guide>
        <p15:guide id="566" pos="5560" userDrawn="1">
          <p15:clr>
            <a:srgbClr val="F26B43"/>
          </p15:clr>
        </p15:guide>
        <p15:guide id="567" pos="5688" userDrawn="1">
          <p15:clr>
            <a:srgbClr val="F26B43"/>
          </p15:clr>
        </p15:guide>
        <p15:guide id="568" pos="6007" userDrawn="1">
          <p15:clr>
            <a:srgbClr val="F26B43"/>
          </p15:clr>
        </p15:guide>
        <p15:guide id="569" pos="6135" userDrawn="1">
          <p15:clr>
            <a:srgbClr val="F26B43"/>
          </p15:clr>
        </p15:guide>
        <p15:guide id="570" pos="6453" userDrawn="1">
          <p15:clr>
            <a:srgbClr val="F26B43"/>
          </p15:clr>
        </p15:guide>
        <p15:guide id="571" pos="6581" userDrawn="1">
          <p15:clr>
            <a:srgbClr val="F26B43"/>
          </p15:clr>
        </p15:guide>
        <p15:guide id="572" pos="6899" userDrawn="1">
          <p15:clr>
            <a:srgbClr val="F26B43"/>
          </p15:clr>
        </p15:guide>
        <p15:guide id="573" pos="7027" userDrawn="1">
          <p15:clr>
            <a:srgbClr val="F26B43"/>
          </p15:clr>
        </p15:guide>
        <p15:guide id="574" pos="7345" userDrawn="1">
          <p15:clr>
            <a:srgbClr val="F26B43"/>
          </p15:clr>
        </p15:guide>
        <p15:guide id="575" orient="horz" userDrawn="1">
          <p15:clr>
            <a:srgbClr val="F26B43"/>
          </p15:clr>
        </p15:guide>
        <p15:guide id="576" orient="horz" pos="4320" userDrawn="1">
          <p15:clr>
            <a:srgbClr val="F26B43"/>
          </p15:clr>
        </p15:guide>
        <p15:guide id="577" orient="horz" pos="334" userDrawn="1">
          <p15:clr>
            <a:srgbClr val="F26B43"/>
          </p15:clr>
        </p15:guide>
        <p15:guide id="578" orient="horz" pos="626" userDrawn="1">
          <p15:clr>
            <a:srgbClr val="F26B43"/>
          </p15:clr>
        </p15:guide>
        <p15:guide id="579" orient="horz" pos="754" userDrawn="1">
          <p15:clr>
            <a:srgbClr val="F26B43"/>
          </p15:clr>
        </p15:guide>
        <p15:guide id="580" orient="horz" pos="1046" userDrawn="1">
          <p15:clr>
            <a:srgbClr val="F26B43"/>
          </p15:clr>
        </p15:guide>
        <p15:guide id="581" orient="horz" pos="1174" userDrawn="1">
          <p15:clr>
            <a:srgbClr val="F26B43"/>
          </p15:clr>
        </p15:guide>
        <p15:guide id="582" orient="horz" pos="1466" userDrawn="1">
          <p15:clr>
            <a:srgbClr val="F26B43"/>
          </p15:clr>
        </p15:guide>
        <p15:guide id="583" orient="horz" pos="1594" userDrawn="1">
          <p15:clr>
            <a:srgbClr val="F26B43"/>
          </p15:clr>
        </p15:guide>
        <p15:guide id="584" orient="horz" pos="1886" userDrawn="1">
          <p15:clr>
            <a:srgbClr val="F26B43"/>
          </p15:clr>
        </p15:guide>
        <p15:guide id="585" orient="horz" pos="2014" userDrawn="1">
          <p15:clr>
            <a:srgbClr val="F26B43"/>
          </p15:clr>
        </p15:guide>
        <p15:guide id="586" orient="horz" pos="2305" userDrawn="1">
          <p15:clr>
            <a:srgbClr val="F26B43"/>
          </p15:clr>
        </p15:guide>
        <p15:guide id="587" orient="horz" pos="2433" userDrawn="1">
          <p15:clr>
            <a:srgbClr val="F26B43"/>
          </p15:clr>
        </p15:guide>
        <p15:guide id="588" orient="horz" pos="2725" userDrawn="1">
          <p15:clr>
            <a:srgbClr val="F26B43"/>
          </p15:clr>
        </p15:guide>
        <p15:guide id="589" orient="horz" pos="2853" userDrawn="1">
          <p15:clr>
            <a:srgbClr val="F26B43"/>
          </p15:clr>
        </p15:guide>
        <p15:guide id="590" orient="horz" pos="3145" userDrawn="1">
          <p15:clr>
            <a:srgbClr val="F26B43"/>
          </p15:clr>
        </p15:guide>
        <p15:guide id="591" orient="horz" pos="3273" userDrawn="1">
          <p15:clr>
            <a:srgbClr val="F26B43"/>
          </p15:clr>
        </p15:guide>
        <p15:guide id="592" orient="horz" pos="3565" userDrawn="1">
          <p15:clr>
            <a:srgbClr val="F26B43"/>
          </p15:clr>
        </p15:guide>
        <p15:guide id="593" orient="horz" pos="3693" userDrawn="1">
          <p15:clr>
            <a:srgbClr val="F26B43"/>
          </p15:clr>
        </p15:guide>
        <p15:guide id="594" orient="horz" pos="39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87560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hyperlink" Target="https://rds.posccaesar.org/" TargetMode="External"/><Relationship Id="rId4" Type="http://schemas.openxmlformats.org/officeDocument/2006/relationships/hyperlink" Target="https://www.w3.org/Wo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svgz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9.svg"/><Relationship Id="rId18" Type="http://schemas.openxmlformats.org/officeDocument/2006/relationships/image" Target="../media/image56.png"/><Relationship Id="rId3" Type="http://schemas.openxmlformats.org/officeDocument/2006/relationships/image" Target="../media/image43.jpeg"/><Relationship Id="rId21" Type="http://schemas.openxmlformats.org/officeDocument/2006/relationships/image" Target="../media/image59.svg"/><Relationship Id="rId7" Type="http://schemas.openxmlformats.org/officeDocument/2006/relationships/image" Target="../media/image47.svg"/><Relationship Id="rId12" Type="http://schemas.openxmlformats.org/officeDocument/2006/relationships/image" Target="../media/image38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png"/><Relationship Id="rId11" Type="http://schemas.openxmlformats.org/officeDocument/2006/relationships/image" Target="../media/image37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23" Type="http://schemas.openxmlformats.org/officeDocument/2006/relationships/image" Target="../media/image51.svg"/><Relationship Id="rId10" Type="http://schemas.openxmlformats.org/officeDocument/2006/relationships/image" Target="../media/image36.png"/><Relationship Id="rId19" Type="http://schemas.openxmlformats.org/officeDocument/2006/relationships/image" Target="../media/image57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9.svg"/><Relationship Id="rId18" Type="http://schemas.openxmlformats.org/officeDocument/2006/relationships/image" Target="../media/image56.png"/><Relationship Id="rId3" Type="http://schemas.openxmlformats.org/officeDocument/2006/relationships/image" Target="../media/image43.jpeg"/><Relationship Id="rId21" Type="http://schemas.openxmlformats.org/officeDocument/2006/relationships/image" Target="../media/image59.svg"/><Relationship Id="rId7" Type="http://schemas.openxmlformats.org/officeDocument/2006/relationships/image" Target="../media/image47.svg"/><Relationship Id="rId12" Type="http://schemas.openxmlformats.org/officeDocument/2006/relationships/image" Target="../media/image38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png"/><Relationship Id="rId11" Type="http://schemas.openxmlformats.org/officeDocument/2006/relationships/image" Target="../media/image37.svg"/><Relationship Id="rId24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23" Type="http://schemas.openxmlformats.org/officeDocument/2006/relationships/image" Target="../media/image50.png"/><Relationship Id="rId10" Type="http://schemas.openxmlformats.org/officeDocument/2006/relationships/image" Target="../media/image36.png"/><Relationship Id="rId19" Type="http://schemas.openxmlformats.org/officeDocument/2006/relationships/image" Target="../media/image57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11D496-4A76-4039-9317-6C4B3D93C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Automated verification of measurement precision for Internet-of-Things equipment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3F97488-718D-4095-96F1-CF3DB0BDD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200" y="3312000"/>
            <a:ext cx="10621400" cy="583200"/>
          </a:xfrm>
        </p:spPr>
        <p:txBody>
          <a:bodyPr/>
          <a:lstStyle/>
          <a:p>
            <a:r>
              <a:rPr lang="en-US" dirty="0"/>
              <a:t>W3C Web of Things Community Group</a:t>
            </a:r>
            <a:r>
              <a:rPr lang="en-GB" dirty="0"/>
              <a:t> 2023</a:t>
            </a:r>
          </a:p>
          <a:p>
            <a:pPr marL="0" indent="0">
              <a:buNone/>
            </a:pPr>
            <a:r>
              <a:rPr lang="en-GB" b="1" dirty="0"/>
              <a:t>Mikkel Haggren Brynildsen,  </a:t>
            </a:r>
            <a:r>
              <a:rPr lang="en-GB" b="1" i="1" dirty="0"/>
              <a:t>Grundfos</a:t>
            </a:r>
            <a:r>
              <a:rPr lang="en-GB" dirty="0"/>
              <a:t>,  </a:t>
            </a:r>
            <a:r>
              <a:rPr lang="da-DK" dirty="0"/>
              <a:t>Caitlin Woods, </a:t>
            </a:r>
            <a:r>
              <a:rPr lang="da-DK" i="1" dirty="0"/>
              <a:t>UWA/Grundfos</a:t>
            </a:r>
            <a:r>
              <a:rPr lang="da-DK" dirty="0"/>
              <a:t>, Johan Klüwer, </a:t>
            </a:r>
            <a:r>
              <a:rPr lang="da-DK" i="1" dirty="0"/>
              <a:t>DNV</a:t>
            </a:r>
            <a:r>
              <a:rPr lang="da-DK" dirty="0"/>
              <a:t>,  Maja Milicic Brandt, </a:t>
            </a:r>
            <a:r>
              <a:rPr lang="da-DK" i="1" dirty="0"/>
              <a:t>Siemens</a:t>
            </a:r>
            <a:r>
              <a:rPr lang="da-DK" dirty="0"/>
              <a:t>, Melinda Hodkiewicz, </a:t>
            </a:r>
            <a:r>
              <a:rPr lang="da-DK" i="1" dirty="0"/>
              <a:t>UWA</a:t>
            </a:r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61BC36-C2EF-7FF4-4847-139EE9BD3041}"/>
              </a:ext>
            </a:extLst>
          </p:cNvPr>
          <p:cNvGrpSpPr/>
          <p:nvPr/>
        </p:nvGrpSpPr>
        <p:grpSpPr>
          <a:xfrm>
            <a:off x="9788963" y="535103"/>
            <a:ext cx="1589701" cy="1586594"/>
            <a:chOff x="808786" y="3372041"/>
            <a:chExt cx="3376119" cy="31895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69BA1F5-FB87-155E-3E36-F3D5FF77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8786" y="3372041"/>
              <a:ext cx="3376119" cy="3189569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A78C35E-B003-A846-A252-A321535B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0731" y="3603287"/>
              <a:ext cx="1066443" cy="106431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80F30B-A362-8AC4-3481-DEE91352B77C}"/>
              </a:ext>
            </a:extLst>
          </p:cNvPr>
          <p:cNvSpPr txBox="1"/>
          <p:nvPr/>
        </p:nvSpPr>
        <p:spPr>
          <a:xfrm>
            <a:off x="11925402" y="6507033"/>
            <a:ext cx="260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DK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1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B24396-098A-ABF6-A79A-B10B489D460C}"/>
              </a:ext>
            </a:extLst>
          </p:cNvPr>
          <p:cNvSpPr txBox="1">
            <a:spLocks/>
          </p:cNvSpPr>
          <p:nvPr/>
        </p:nvSpPr>
        <p:spPr>
          <a:xfrm>
            <a:off x="11155362" y="6199794"/>
            <a:ext cx="504825" cy="1920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da-DK"/>
            </a:defPPr>
            <a:lvl1pPr marL="0" algn="l" defTabSz="121917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A04442-A2F9-6442-AC47-79D3CBE769C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80FB5-8E70-AD02-2DFC-20FD9B91AE87}"/>
              </a:ext>
            </a:extLst>
          </p:cNvPr>
          <p:cNvSpPr txBox="1"/>
          <p:nvPr/>
        </p:nvSpPr>
        <p:spPr>
          <a:xfrm>
            <a:off x="797890" y="1806327"/>
            <a:ext cx="399091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WoT</a:t>
            </a:r>
            <a:r>
              <a:rPr lang="en-US" sz="2200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Thing Description files </a:t>
            </a:r>
          </a:p>
          <a:p>
            <a:endParaRPr lang="en-US" sz="2200" dirty="0">
              <a:solidFill>
                <a:srgbClr val="FFFFFF"/>
              </a:solidFill>
              <a:latin typeface="Calibri"/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Standardized IoT profiles about pumps.</a:t>
            </a:r>
          </a:p>
          <a:p>
            <a:endParaRPr lang="en-US" sz="2200" dirty="0">
              <a:solidFill>
                <a:srgbClr val="FFFFFF"/>
              </a:solidFill>
              <a:latin typeface="Calibri"/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https://www.w3.org/WoT/</a:t>
            </a:r>
          </a:p>
          <a:p>
            <a:endParaRPr lang="en-US" sz="2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B6E5-3FBB-A813-D928-4F34D25F2626}"/>
              </a:ext>
            </a:extLst>
          </p:cNvPr>
          <p:cNvSpPr txBox="1"/>
          <p:nvPr/>
        </p:nvSpPr>
        <p:spPr>
          <a:xfrm>
            <a:off x="384177" y="244441"/>
            <a:ext cx="40034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IDO based </a:t>
            </a:r>
            <a:r>
              <a:rPr lang="en-US" sz="36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BBF4D-1E90-3C31-6E38-CBBE66127BC6}"/>
              </a:ext>
            </a:extLst>
          </p:cNvPr>
          <p:cNvSpPr txBox="1"/>
          <p:nvPr/>
        </p:nvSpPr>
        <p:spPr>
          <a:xfrm>
            <a:off x="3807584" y="333423"/>
            <a:ext cx="62087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WoT</a:t>
            </a:r>
            <a:r>
              <a:rPr lang="en-US" sz="28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 Standardized Information Handover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3C35A-4415-E038-E075-A21DC8CBC784}"/>
              </a:ext>
            </a:extLst>
          </p:cNvPr>
          <p:cNvSpPr txBox="1"/>
          <p:nvPr/>
        </p:nvSpPr>
        <p:spPr>
          <a:xfrm>
            <a:off x="1894338" y="4130688"/>
            <a:ext cx="4369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“The </a:t>
            </a:r>
            <a:r>
              <a:rPr lang="da-DK" sz="1800" dirty="0">
                <a:solidFill>
                  <a:srgbClr val="9CDCFE"/>
                </a:solidFill>
                <a:latin typeface="Consolas" panose="020B0609020204030204" pitchFamily="49" charset="0"/>
              </a:rPr>
              <a:t>LIQUID_TEMP</a:t>
            </a:r>
            <a:r>
              <a:rPr lang="en-US" sz="1800" dirty="0">
                <a:solidFill>
                  <a:srgbClr val="FFFFFF"/>
                </a:solidFill>
              </a:rPr>
              <a:t> range is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[-40, -39, -38, …, 119, 120]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8D8D6-FCE8-81B9-452C-31CF4E7F2EC1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3B2CFC-6141-B81E-3548-378B4A18F0C8}"/>
              </a:ext>
            </a:extLst>
          </p:cNvPr>
          <p:cNvSpPr/>
          <p:nvPr/>
        </p:nvSpPr>
        <p:spPr>
          <a:xfrm>
            <a:off x="6009400" y="856643"/>
            <a:ext cx="5650787" cy="5667928"/>
          </a:xfrm>
          <a:prstGeom prst="rect">
            <a:avLst/>
          </a:prstGeom>
          <a:solidFill>
            <a:srgbClr val="09284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"https://www.w3.org/2019/wot/td/v1"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acme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"https://www.acme.com/linkeddataserver/iotprotocol#"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"assets"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"https://www.acme.com/linkeddataserver/assets#"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"unit"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"https://www.qudt.com/unit#"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modbus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"https://www.w3.org/2019/wot/modbus#"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"lis"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"http://rds.posccaesar.org/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ontology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/lis14/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rdl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"ex:"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"http://example.org/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pumpwithfirmware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a-DK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"assets:3ea24c16-afc2-4d61-af6a-2964d76f160a"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"@type"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"Thing"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"ex:E-78-130-F-M-270"</a:t>
            </a:r>
            <a:endParaRPr lang="da-DK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"E-78-130-F-M-270"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acme:LIQUID_TEMP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"Liquid 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lis:PhysicalQualtity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ex:Temperature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"unit"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unit:DEG_C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"minimum"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-40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multipleOf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"forms"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modbus+tcp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://127.0.0.1:60000/1/40001?quantity=1"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"op"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readproperty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a-DK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],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modbus:entity</a:t>
            </a:r>
            <a:r>
              <a:rPr lang="da-DK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a-DK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HoldingRegister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a-DK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da-DK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Arrow: Right 11">
            <a:extLst>
              <a:ext uri="{FF2B5EF4-FFF2-40B4-BE49-F238E27FC236}">
                <a16:creationId xmlns:a16="http://schemas.microsoft.com/office/drawing/2014/main" id="{7F21451A-FFCA-4A85-A04B-C7CFAD9463D3}"/>
              </a:ext>
            </a:extLst>
          </p:cNvPr>
          <p:cNvSpPr/>
          <p:nvPr/>
        </p:nvSpPr>
        <p:spPr>
          <a:xfrm>
            <a:off x="5553670" y="4395106"/>
            <a:ext cx="1056136" cy="25080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691022-08D8-2B1E-789C-B0DB95D70D74}"/>
              </a:ext>
            </a:extLst>
          </p:cNvPr>
          <p:cNvSpPr/>
          <p:nvPr/>
        </p:nvSpPr>
        <p:spPr>
          <a:xfrm>
            <a:off x="6609806" y="4268540"/>
            <a:ext cx="1371600" cy="486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8D6-12AC-6FA4-2959-19444A167E3F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F6C72-592F-33BF-49E2-729D2AC88A74}"/>
              </a:ext>
            </a:extLst>
          </p:cNvPr>
          <p:cNvSpPr txBox="1"/>
          <p:nvPr/>
        </p:nvSpPr>
        <p:spPr>
          <a:xfrm>
            <a:off x="11925402" y="650703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9</a:t>
            </a:r>
            <a:endParaRPr lang="en-DK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A35D96-FA3A-FBFB-B27A-3AD9604AFD27}"/>
              </a:ext>
            </a:extLst>
          </p:cNvPr>
          <p:cNvSpPr txBox="1">
            <a:spLocks/>
          </p:cNvSpPr>
          <p:nvPr/>
        </p:nvSpPr>
        <p:spPr>
          <a:xfrm>
            <a:off x="634729" y="256995"/>
            <a:ext cx="7270572" cy="5267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rgbClr val="126A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language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3A0F96-2ED0-1CAD-8973-E79C7FB463E3}"/>
              </a:ext>
            </a:extLst>
          </p:cNvPr>
          <p:cNvGrpSpPr/>
          <p:nvPr/>
        </p:nvGrpSpPr>
        <p:grpSpPr>
          <a:xfrm>
            <a:off x="4210546" y="1819857"/>
            <a:ext cx="3770907" cy="338554"/>
            <a:chOff x="3838505" y="2301967"/>
            <a:chExt cx="3770907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677A-AE4F-56F4-E85D-C7C7F17AD0DA}"/>
                </a:ext>
              </a:extLst>
            </p:cNvPr>
            <p:cNvSpPr txBox="1"/>
            <p:nvPr/>
          </p:nvSpPr>
          <p:spPr>
            <a:xfrm>
              <a:off x="4694122" y="2301967"/>
              <a:ext cx="2156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Is visual shorthand for</a:t>
              </a:r>
              <a:endParaRPr lang="en-DK" sz="16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DB4725-D5C3-E33F-A4AF-136F43C49944}"/>
                </a:ext>
              </a:extLst>
            </p:cNvPr>
            <p:cNvCxnSpPr/>
            <p:nvPr/>
          </p:nvCxnSpPr>
          <p:spPr>
            <a:xfrm>
              <a:off x="3838505" y="2471244"/>
              <a:ext cx="770709" cy="0"/>
            </a:xfrm>
            <a:prstGeom prst="line">
              <a:avLst/>
            </a:prstGeom>
            <a:ln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4AB951-596D-5D47-BCF0-0A9C14E58016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6850482" y="2471244"/>
              <a:ext cx="758930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FFFECC6-8427-869A-9A88-0EA741C11F9D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/>
              <a:t>Brandt, Brynildsen, </a:t>
            </a:r>
            <a:r>
              <a:rPr lang="da-DK" sz="1000" b="1" i="1" dirty="0"/>
              <a:t>Hodkiewicz</a:t>
            </a:r>
            <a:r>
              <a:rPr lang="en-GB" sz="1000" b="1" i="1" dirty="0"/>
              <a:t> , Klüwer</a:t>
            </a:r>
            <a:r>
              <a:rPr lang="da-DK" sz="1000" b="1" i="1" dirty="0"/>
              <a:t>, </a:t>
            </a:r>
            <a:r>
              <a:rPr lang="en-GB" sz="1000" b="1" i="1" dirty="0"/>
              <a:t>Woods @ ISWC2023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8859A1-4D47-30EA-1828-387B6DF9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581" y="766216"/>
            <a:ext cx="1302521" cy="25700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90F7D1-0D51-14C4-BF2C-172627D7D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2738" y="1615057"/>
            <a:ext cx="1563556" cy="7481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54D264-7753-51F3-67A2-3F246EDD56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065" y="5096872"/>
            <a:ext cx="3790950" cy="4381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BB66F3-6EC5-454C-3F04-1961A1612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8102" y="4277611"/>
            <a:ext cx="1209675" cy="22288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65A2C80-00BD-B1AF-FCDE-11C09803BC4D}"/>
              </a:ext>
            </a:extLst>
          </p:cNvPr>
          <p:cNvGrpSpPr/>
          <p:nvPr/>
        </p:nvGrpSpPr>
        <p:grpSpPr>
          <a:xfrm>
            <a:off x="4738874" y="5146670"/>
            <a:ext cx="3770907" cy="338554"/>
            <a:chOff x="3838505" y="2301967"/>
            <a:chExt cx="3770907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053885-4091-EE4E-4C5E-781C21B9E271}"/>
                </a:ext>
              </a:extLst>
            </p:cNvPr>
            <p:cNvSpPr txBox="1"/>
            <p:nvPr/>
          </p:nvSpPr>
          <p:spPr>
            <a:xfrm>
              <a:off x="4694122" y="2301967"/>
              <a:ext cx="2156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Is visual shorthand for</a:t>
              </a:r>
              <a:endParaRPr lang="en-DK" sz="16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713444-9EB2-E7BC-3E44-B51AC751E83B}"/>
                </a:ext>
              </a:extLst>
            </p:cNvPr>
            <p:cNvCxnSpPr/>
            <p:nvPr/>
          </p:nvCxnSpPr>
          <p:spPr>
            <a:xfrm>
              <a:off x="3838505" y="2471244"/>
              <a:ext cx="770709" cy="0"/>
            </a:xfrm>
            <a:prstGeom prst="line">
              <a:avLst/>
            </a:prstGeom>
            <a:ln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96C214-D1CE-4396-1A7B-DE2F8D30E7B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6850482" y="2471244"/>
              <a:ext cx="758930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7EEA4A-F378-E1BD-7A6B-3511FDCCA4C6}"/>
              </a:ext>
            </a:extLst>
          </p:cNvPr>
          <p:cNvSpPr txBox="1"/>
          <p:nvPr/>
        </p:nvSpPr>
        <p:spPr>
          <a:xfrm>
            <a:off x="11825180" y="650703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6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A9851AB-9B10-8A0D-4656-37BEAAE0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77" y="298419"/>
            <a:ext cx="2782990" cy="1016208"/>
          </a:xfrm>
        </p:spPr>
        <p:txBody>
          <a:bodyPr/>
          <a:lstStyle/>
          <a:p>
            <a:r>
              <a:rPr lang="en-US" dirty="0"/>
              <a:t>IDO use case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1F7836-EB8F-0D29-0E57-267AE1870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676" y="817015"/>
            <a:ext cx="2782991" cy="2191729"/>
          </a:xfrm>
        </p:spPr>
        <p:txBody>
          <a:bodyPr/>
          <a:lstStyle/>
          <a:p>
            <a:r>
              <a:rPr lang="en-US" dirty="0"/>
              <a:t>“Pump with firmware”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88E5D-D2E2-59CA-82F4-11D423FBE0F2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/>
              <a:t>Brandt, Brynildsen, </a:t>
            </a:r>
            <a:r>
              <a:rPr lang="da-DK" sz="1000" b="1" i="1" dirty="0"/>
              <a:t>Hodkiewicz</a:t>
            </a:r>
            <a:r>
              <a:rPr lang="en-GB" sz="1000" b="1" i="1" dirty="0"/>
              <a:t> , Klüwer</a:t>
            </a:r>
            <a:r>
              <a:rPr lang="da-DK" sz="1000" b="1" i="1" dirty="0"/>
              <a:t>, </a:t>
            </a:r>
            <a:r>
              <a:rPr lang="en-GB" sz="1000" b="1" i="1" dirty="0"/>
              <a:t>Woods @ ISWC2023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AA683-6467-D73F-D3C2-851E1C5E144B}"/>
              </a:ext>
            </a:extLst>
          </p:cNvPr>
          <p:cNvSpPr txBox="1"/>
          <p:nvPr/>
        </p:nvSpPr>
        <p:spPr>
          <a:xfrm>
            <a:off x="11825180" y="6507033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7EE2BC-F973-2A43-3D86-B0A8B037C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800" y="234000"/>
            <a:ext cx="7291592" cy="638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7009E-93B5-F9BE-CF5A-FD0BCFF83567}"/>
              </a:ext>
            </a:extLst>
          </p:cNvPr>
          <p:cNvSpPr txBox="1"/>
          <p:nvPr/>
        </p:nvSpPr>
        <p:spPr>
          <a:xfrm>
            <a:off x="-1712" y="6214645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400" dirty="0"/>
              <a:t>https://rds.posccaesar.org/doc/patterns/</a:t>
            </a:r>
          </a:p>
        </p:txBody>
      </p:sp>
      <p:pic>
        <p:nvPicPr>
          <p:cNvPr id="21" name="Picture 20" descr="A qr code with dots&#10;&#10;Description automatically generated">
            <a:extLst>
              <a:ext uri="{FF2B5EF4-FFF2-40B4-BE49-F238E27FC236}">
                <a16:creationId xmlns:a16="http://schemas.microsoft.com/office/drawing/2014/main" id="{E9214DC1-A134-2DF1-C8E9-3F2276D4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8293"/>
            <a:ext cx="2253572" cy="22535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B63A75-6B53-B1BE-8C56-73715150ED29}"/>
              </a:ext>
            </a:extLst>
          </p:cNvPr>
          <p:cNvSpPr txBox="1"/>
          <p:nvPr/>
        </p:nvSpPr>
        <p:spPr>
          <a:xfrm>
            <a:off x="49208" y="3889016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Based partly on patterns here: </a:t>
            </a: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353577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A6849137-57C8-93D2-DCA7-9719DC38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800" y="234000"/>
            <a:ext cx="7291592" cy="63864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7A9851AB-9B10-8A0D-4656-37BEAAE0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77" y="298419"/>
            <a:ext cx="2782990" cy="1016208"/>
          </a:xfrm>
        </p:spPr>
        <p:txBody>
          <a:bodyPr/>
          <a:lstStyle/>
          <a:p>
            <a:r>
              <a:rPr lang="en-US" dirty="0"/>
              <a:t>IDO use case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1F7836-EB8F-0D29-0E57-267AE1870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676" y="817015"/>
            <a:ext cx="2782991" cy="2191729"/>
          </a:xfrm>
        </p:spPr>
        <p:txBody>
          <a:bodyPr/>
          <a:lstStyle/>
          <a:p>
            <a:r>
              <a:rPr lang="en-US" dirty="0"/>
              <a:t>“Pump with firmware”</a:t>
            </a:r>
          </a:p>
          <a:p>
            <a:pPr marL="0" indent="0">
              <a:buNone/>
            </a:pPr>
            <a:r>
              <a:rPr lang="en-US" dirty="0"/>
              <a:t>Installed Software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88E5D-D2E2-59CA-82F4-11D423FBE0F2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/>
              <a:t>Brandt, Brynildsen, </a:t>
            </a:r>
            <a:r>
              <a:rPr lang="da-DK" sz="1000" b="1" i="1" dirty="0"/>
              <a:t>Hodkiewicz</a:t>
            </a:r>
            <a:r>
              <a:rPr lang="en-GB" sz="1000" b="1" i="1" dirty="0"/>
              <a:t> , Klüwer</a:t>
            </a:r>
            <a:r>
              <a:rPr lang="da-DK" sz="1000" b="1" i="1" dirty="0"/>
              <a:t>, </a:t>
            </a:r>
            <a:r>
              <a:rPr lang="en-GB" sz="1000" b="1" i="1" dirty="0"/>
              <a:t>Woods @ ISWC2023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1E6829-DC50-EC82-03F7-C76B9242E05C}"/>
              </a:ext>
            </a:extLst>
          </p:cNvPr>
          <p:cNvSpPr/>
          <p:nvPr/>
        </p:nvSpPr>
        <p:spPr>
          <a:xfrm>
            <a:off x="4546366" y="1794615"/>
            <a:ext cx="4717278" cy="1333144"/>
          </a:xfrm>
          <a:prstGeom prst="ellipse">
            <a:avLst/>
          </a:prstGeom>
          <a:noFill/>
          <a:ln>
            <a:solidFill>
              <a:srgbClr val="E33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115ADB-63F2-1B05-67F5-6B042AC11E46}"/>
              </a:ext>
            </a:extLst>
          </p:cNvPr>
          <p:cNvSpPr/>
          <p:nvPr/>
        </p:nvSpPr>
        <p:spPr>
          <a:xfrm>
            <a:off x="3324315" y="3149435"/>
            <a:ext cx="5420882" cy="1550752"/>
          </a:xfrm>
          <a:prstGeom prst="ellipse">
            <a:avLst/>
          </a:prstGeom>
          <a:noFill/>
          <a:ln>
            <a:solidFill>
              <a:srgbClr val="E33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98440-42E5-FBE2-BDDF-8AE70073CF79}"/>
              </a:ext>
            </a:extLst>
          </p:cNvPr>
          <p:cNvSpPr txBox="1"/>
          <p:nvPr/>
        </p:nvSpPr>
        <p:spPr>
          <a:xfrm>
            <a:off x="11825180" y="650703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5A3860A6-969E-B255-00BE-56252C0B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800" y="234000"/>
            <a:ext cx="7291592" cy="63864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7A9851AB-9B10-8A0D-4656-37BEAAE0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77" y="298419"/>
            <a:ext cx="2782990" cy="1016208"/>
          </a:xfrm>
        </p:spPr>
        <p:txBody>
          <a:bodyPr/>
          <a:lstStyle/>
          <a:p>
            <a:r>
              <a:rPr lang="en-US" dirty="0"/>
              <a:t>IDO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88E5D-D2E2-59CA-82F4-11D423FBE0F2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/>
              <a:t>Brandt, Brynildsen, </a:t>
            </a:r>
            <a:r>
              <a:rPr lang="da-DK" sz="1000" b="1" i="1" dirty="0"/>
              <a:t>Hodkiewicz</a:t>
            </a:r>
            <a:r>
              <a:rPr lang="en-GB" sz="1000" b="1" i="1" dirty="0"/>
              <a:t> , Klüwer</a:t>
            </a:r>
            <a:r>
              <a:rPr lang="da-DK" sz="1000" b="1" i="1" dirty="0"/>
              <a:t>, </a:t>
            </a:r>
            <a:r>
              <a:rPr lang="en-GB" sz="1000" b="1" i="1" dirty="0"/>
              <a:t>Woods @ ISWC2023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1F7836-EB8F-0D29-0E57-267AE1870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676" y="817015"/>
            <a:ext cx="5448338" cy="2191729"/>
          </a:xfrm>
        </p:spPr>
        <p:txBody>
          <a:bodyPr/>
          <a:lstStyle/>
          <a:p>
            <a:r>
              <a:rPr lang="en-US" dirty="0"/>
              <a:t>“Pump with firmware”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Validation </a:t>
            </a:r>
          </a:p>
          <a:p>
            <a:pPr marL="0" indent="0">
              <a:buNone/>
            </a:pPr>
            <a:r>
              <a:rPr lang="en-US" dirty="0"/>
              <a:t>check that in data processing activities: </a:t>
            </a:r>
          </a:p>
          <a:p>
            <a:pPr marL="0" indent="0">
              <a:buNone/>
            </a:pPr>
            <a:r>
              <a:rPr lang="en-US" b="1" dirty="0"/>
              <a:t>percentage resolution input </a:t>
            </a:r>
            <a:r>
              <a:rPr lang="en-US" dirty="0"/>
              <a:t>&lt;= </a:t>
            </a:r>
            <a:r>
              <a:rPr lang="en-US" b="1" dirty="0"/>
              <a:t>percentage resolution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D14C2A-22A4-2928-048B-59CB83A6DC48}"/>
              </a:ext>
            </a:extLst>
          </p:cNvPr>
          <p:cNvSpPr/>
          <p:nvPr/>
        </p:nvSpPr>
        <p:spPr>
          <a:xfrm>
            <a:off x="8343552" y="2457450"/>
            <a:ext cx="2238723" cy="1085850"/>
          </a:xfrm>
          <a:custGeom>
            <a:avLst/>
            <a:gdLst>
              <a:gd name="connsiteX0" fmla="*/ 348 w 2238723"/>
              <a:gd name="connsiteY0" fmla="*/ 742950 h 1085850"/>
              <a:gd name="connsiteX1" fmla="*/ 24161 w 2238723"/>
              <a:gd name="connsiteY1" fmla="*/ 642938 h 1085850"/>
              <a:gd name="connsiteX2" fmla="*/ 47973 w 2238723"/>
              <a:gd name="connsiteY2" fmla="*/ 547688 h 1085850"/>
              <a:gd name="connsiteX3" fmla="*/ 62261 w 2238723"/>
              <a:gd name="connsiteY3" fmla="*/ 509588 h 1085850"/>
              <a:gd name="connsiteX4" fmla="*/ 90836 w 2238723"/>
              <a:gd name="connsiteY4" fmla="*/ 423863 h 1085850"/>
              <a:gd name="connsiteX5" fmla="*/ 143223 w 2238723"/>
              <a:gd name="connsiteY5" fmla="*/ 295275 h 1085850"/>
              <a:gd name="connsiteX6" fmla="*/ 171798 w 2238723"/>
              <a:gd name="connsiteY6" fmla="*/ 238125 h 1085850"/>
              <a:gd name="connsiteX7" fmla="*/ 214661 w 2238723"/>
              <a:gd name="connsiteY7" fmla="*/ 157163 h 1085850"/>
              <a:gd name="connsiteX8" fmla="*/ 238473 w 2238723"/>
              <a:gd name="connsiteY8" fmla="*/ 128588 h 1085850"/>
              <a:gd name="connsiteX9" fmla="*/ 271811 w 2238723"/>
              <a:gd name="connsiteY9" fmla="*/ 95250 h 1085850"/>
              <a:gd name="connsiteX10" fmla="*/ 333723 w 2238723"/>
              <a:gd name="connsiteY10" fmla="*/ 47625 h 1085850"/>
              <a:gd name="connsiteX11" fmla="*/ 371823 w 2238723"/>
              <a:gd name="connsiteY11" fmla="*/ 23813 h 1085850"/>
              <a:gd name="connsiteX12" fmla="*/ 390873 w 2238723"/>
              <a:gd name="connsiteY12" fmla="*/ 19050 h 1085850"/>
              <a:gd name="connsiteX13" fmla="*/ 486123 w 2238723"/>
              <a:gd name="connsiteY13" fmla="*/ 0 h 1085850"/>
              <a:gd name="connsiteX14" fmla="*/ 933798 w 2238723"/>
              <a:gd name="connsiteY14" fmla="*/ 4763 h 1085850"/>
              <a:gd name="connsiteX15" fmla="*/ 1262411 w 2238723"/>
              <a:gd name="connsiteY15" fmla="*/ 14288 h 1085850"/>
              <a:gd name="connsiteX16" fmla="*/ 1381473 w 2238723"/>
              <a:gd name="connsiteY16" fmla="*/ 23813 h 1085850"/>
              <a:gd name="connsiteX17" fmla="*/ 1486248 w 2238723"/>
              <a:gd name="connsiteY17" fmla="*/ 47625 h 1085850"/>
              <a:gd name="connsiteX18" fmla="*/ 1519586 w 2238723"/>
              <a:gd name="connsiteY18" fmla="*/ 61913 h 1085850"/>
              <a:gd name="connsiteX19" fmla="*/ 1543398 w 2238723"/>
              <a:gd name="connsiteY19" fmla="*/ 80963 h 1085850"/>
              <a:gd name="connsiteX20" fmla="*/ 1571973 w 2238723"/>
              <a:gd name="connsiteY20" fmla="*/ 109538 h 1085850"/>
              <a:gd name="connsiteX21" fmla="*/ 1591023 w 2238723"/>
              <a:gd name="connsiteY21" fmla="*/ 152400 h 1085850"/>
              <a:gd name="connsiteX22" fmla="*/ 1600548 w 2238723"/>
              <a:gd name="connsiteY22" fmla="*/ 180975 h 1085850"/>
              <a:gd name="connsiteX23" fmla="*/ 1638648 w 2238723"/>
              <a:gd name="connsiteY23" fmla="*/ 266700 h 1085850"/>
              <a:gd name="connsiteX24" fmla="*/ 1652936 w 2238723"/>
              <a:gd name="connsiteY24" fmla="*/ 280988 h 1085850"/>
              <a:gd name="connsiteX25" fmla="*/ 1667223 w 2238723"/>
              <a:gd name="connsiteY25" fmla="*/ 300038 h 1085850"/>
              <a:gd name="connsiteX26" fmla="*/ 1714848 w 2238723"/>
              <a:gd name="connsiteY26" fmla="*/ 333375 h 1085850"/>
              <a:gd name="connsiteX27" fmla="*/ 1757711 w 2238723"/>
              <a:gd name="connsiteY27" fmla="*/ 347663 h 1085850"/>
              <a:gd name="connsiteX28" fmla="*/ 1805336 w 2238723"/>
              <a:gd name="connsiteY28" fmla="*/ 366713 h 1085850"/>
              <a:gd name="connsiteX29" fmla="*/ 1914873 w 2238723"/>
              <a:gd name="connsiteY29" fmla="*/ 390525 h 1085850"/>
              <a:gd name="connsiteX30" fmla="*/ 2005361 w 2238723"/>
              <a:gd name="connsiteY30" fmla="*/ 419100 h 1085850"/>
              <a:gd name="connsiteX31" fmla="*/ 2043461 w 2238723"/>
              <a:gd name="connsiteY31" fmla="*/ 438150 h 1085850"/>
              <a:gd name="connsiteX32" fmla="*/ 2072036 w 2238723"/>
              <a:gd name="connsiteY32" fmla="*/ 447675 h 1085850"/>
              <a:gd name="connsiteX33" fmla="*/ 2129186 w 2238723"/>
              <a:gd name="connsiteY33" fmla="*/ 495300 h 1085850"/>
              <a:gd name="connsiteX34" fmla="*/ 2152998 w 2238723"/>
              <a:gd name="connsiteY34" fmla="*/ 533400 h 1085850"/>
              <a:gd name="connsiteX35" fmla="*/ 2200623 w 2238723"/>
              <a:gd name="connsiteY35" fmla="*/ 609600 h 1085850"/>
              <a:gd name="connsiteX36" fmla="*/ 2219673 w 2238723"/>
              <a:gd name="connsiteY36" fmla="*/ 652463 h 1085850"/>
              <a:gd name="connsiteX37" fmla="*/ 2238723 w 2238723"/>
              <a:gd name="connsiteY37" fmla="*/ 723900 h 1085850"/>
              <a:gd name="connsiteX38" fmla="*/ 2219673 w 2238723"/>
              <a:gd name="connsiteY38" fmla="*/ 838200 h 1085850"/>
              <a:gd name="connsiteX39" fmla="*/ 2095848 w 2238723"/>
              <a:gd name="connsiteY39" fmla="*/ 923925 h 1085850"/>
              <a:gd name="connsiteX40" fmla="*/ 1995836 w 2238723"/>
              <a:gd name="connsiteY40" fmla="*/ 952500 h 1085850"/>
              <a:gd name="connsiteX41" fmla="*/ 1943448 w 2238723"/>
              <a:gd name="connsiteY41" fmla="*/ 966788 h 1085850"/>
              <a:gd name="connsiteX42" fmla="*/ 1905348 w 2238723"/>
              <a:gd name="connsiteY42" fmla="*/ 971550 h 1085850"/>
              <a:gd name="connsiteX43" fmla="*/ 1838673 w 2238723"/>
              <a:gd name="connsiteY43" fmla="*/ 981075 h 1085850"/>
              <a:gd name="connsiteX44" fmla="*/ 1710086 w 2238723"/>
              <a:gd name="connsiteY44" fmla="*/ 990600 h 1085850"/>
              <a:gd name="connsiteX45" fmla="*/ 1267173 w 2238723"/>
              <a:gd name="connsiteY45" fmla="*/ 985838 h 1085850"/>
              <a:gd name="connsiteX46" fmla="*/ 1224311 w 2238723"/>
              <a:gd name="connsiteY46" fmla="*/ 938213 h 1085850"/>
              <a:gd name="connsiteX47" fmla="*/ 1200498 w 2238723"/>
              <a:gd name="connsiteY47" fmla="*/ 904875 h 1085850"/>
              <a:gd name="connsiteX48" fmla="*/ 1190973 w 2238723"/>
              <a:gd name="connsiteY48" fmla="*/ 881063 h 1085850"/>
              <a:gd name="connsiteX49" fmla="*/ 1152873 w 2238723"/>
              <a:gd name="connsiteY49" fmla="*/ 833438 h 1085850"/>
              <a:gd name="connsiteX50" fmla="*/ 1124298 w 2238723"/>
              <a:gd name="connsiteY50" fmla="*/ 823913 h 1085850"/>
              <a:gd name="connsiteX51" fmla="*/ 1071911 w 2238723"/>
              <a:gd name="connsiteY51" fmla="*/ 838200 h 1085850"/>
              <a:gd name="connsiteX52" fmla="*/ 1033811 w 2238723"/>
              <a:gd name="connsiteY52" fmla="*/ 895350 h 1085850"/>
              <a:gd name="connsiteX53" fmla="*/ 1000473 w 2238723"/>
              <a:gd name="connsiteY53" fmla="*/ 938213 h 1085850"/>
              <a:gd name="connsiteX54" fmla="*/ 976661 w 2238723"/>
              <a:gd name="connsiteY54" fmla="*/ 962025 h 1085850"/>
              <a:gd name="connsiteX55" fmla="*/ 933798 w 2238723"/>
              <a:gd name="connsiteY55" fmla="*/ 995363 h 1085850"/>
              <a:gd name="connsiteX56" fmla="*/ 914748 w 2238723"/>
              <a:gd name="connsiteY56" fmla="*/ 1009650 h 1085850"/>
              <a:gd name="connsiteX57" fmla="*/ 843311 w 2238723"/>
              <a:gd name="connsiteY57" fmla="*/ 1052513 h 1085850"/>
              <a:gd name="connsiteX58" fmla="*/ 686148 w 2238723"/>
              <a:gd name="connsiteY58" fmla="*/ 1081088 h 1085850"/>
              <a:gd name="connsiteX59" fmla="*/ 628998 w 2238723"/>
              <a:gd name="connsiteY59" fmla="*/ 1085850 h 1085850"/>
              <a:gd name="connsiteX60" fmla="*/ 238473 w 2238723"/>
              <a:gd name="connsiteY60" fmla="*/ 1076325 h 1085850"/>
              <a:gd name="connsiteX61" fmla="*/ 152748 w 2238723"/>
              <a:gd name="connsiteY61" fmla="*/ 1062038 h 1085850"/>
              <a:gd name="connsiteX62" fmla="*/ 109886 w 2238723"/>
              <a:gd name="connsiteY62" fmla="*/ 1047750 h 1085850"/>
              <a:gd name="connsiteX63" fmla="*/ 90836 w 2238723"/>
              <a:gd name="connsiteY63" fmla="*/ 1033463 h 1085850"/>
              <a:gd name="connsiteX64" fmla="*/ 76548 w 2238723"/>
              <a:gd name="connsiteY64" fmla="*/ 1023938 h 1085850"/>
              <a:gd name="connsiteX65" fmla="*/ 43211 w 2238723"/>
              <a:gd name="connsiteY65" fmla="*/ 990600 h 1085850"/>
              <a:gd name="connsiteX66" fmla="*/ 33686 w 2238723"/>
              <a:gd name="connsiteY66" fmla="*/ 966788 h 1085850"/>
              <a:gd name="connsiteX67" fmla="*/ 28923 w 2238723"/>
              <a:gd name="connsiteY67" fmla="*/ 942975 h 1085850"/>
              <a:gd name="connsiteX68" fmla="*/ 19398 w 2238723"/>
              <a:gd name="connsiteY68" fmla="*/ 923925 h 1085850"/>
              <a:gd name="connsiteX69" fmla="*/ 14636 w 2238723"/>
              <a:gd name="connsiteY69" fmla="*/ 895350 h 1085850"/>
              <a:gd name="connsiteX70" fmla="*/ 9873 w 2238723"/>
              <a:gd name="connsiteY70" fmla="*/ 871538 h 1085850"/>
              <a:gd name="connsiteX71" fmla="*/ 348 w 2238723"/>
              <a:gd name="connsiteY71" fmla="*/ 7429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238723" h="1085850">
                <a:moveTo>
                  <a:pt x="348" y="742950"/>
                </a:moveTo>
                <a:cubicBezTo>
                  <a:pt x="2729" y="704850"/>
                  <a:pt x="16727" y="676391"/>
                  <a:pt x="24161" y="642938"/>
                </a:cubicBezTo>
                <a:cubicBezTo>
                  <a:pt x="32111" y="607161"/>
                  <a:pt x="36638" y="583582"/>
                  <a:pt x="47973" y="547688"/>
                </a:cubicBezTo>
                <a:cubicBezTo>
                  <a:pt x="52057" y="534754"/>
                  <a:pt x="57824" y="522405"/>
                  <a:pt x="62261" y="509588"/>
                </a:cubicBezTo>
                <a:cubicBezTo>
                  <a:pt x="72114" y="481124"/>
                  <a:pt x="79919" y="451936"/>
                  <a:pt x="90836" y="423863"/>
                </a:cubicBezTo>
                <a:cubicBezTo>
                  <a:pt x="110184" y="374111"/>
                  <a:pt x="121745" y="340379"/>
                  <a:pt x="143223" y="295275"/>
                </a:cubicBezTo>
                <a:cubicBezTo>
                  <a:pt x="152380" y="276045"/>
                  <a:pt x="162641" y="257355"/>
                  <a:pt x="171798" y="238125"/>
                </a:cubicBezTo>
                <a:cubicBezTo>
                  <a:pt x="192743" y="194141"/>
                  <a:pt x="186573" y="196486"/>
                  <a:pt x="214661" y="157163"/>
                </a:cubicBezTo>
                <a:cubicBezTo>
                  <a:pt x="221868" y="147074"/>
                  <a:pt x="230063" y="137699"/>
                  <a:pt x="238473" y="128588"/>
                </a:cubicBezTo>
                <a:cubicBezTo>
                  <a:pt x="249133" y="117040"/>
                  <a:pt x="260263" y="105910"/>
                  <a:pt x="271811" y="95250"/>
                </a:cubicBezTo>
                <a:cubicBezTo>
                  <a:pt x="289876" y="78575"/>
                  <a:pt x="313428" y="61155"/>
                  <a:pt x="333723" y="47625"/>
                </a:cubicBezTo>
                <a:cubicBezTo>
                  <a:pt x="346184" y="39318"/>
                  <a:pt x="358428" y="30511"/>
                  <a:pt x="371823" y="23813"/>
                </a:cubicBezTo>
                <a:cubicBezTo>
                  <a:pt x="377677" y="20886"/>
                  <a:pt x="384495" y="20522"/>
                  <a:pt x="390873" y="19050"/>
                </a:cubicBezTo>
                <a:cubicBezTo>
                  <a:pt x="440543" y="7587"/>
                  <a:pt x="432092" y="9824"/>
                  <a:pt x="486123" y="0"/>
                </a:cubicBezTo>
                <a:lnTo>
                  <a:pt x="933798" y="4763"/>
                </a:lnTo>
                <a:cubicBezTo>
                  <a:pt x="1043363" y="6780"/>
                  <a:pt x="1152926" y="9629"/>
                  <a:pt x="1262411" y="14288"/>
                </a:cubicBezTo>
                <a:cubicBezTo>
                  <a:pt x="1302189" y="15981"/>
                  <a:pt x="1381473" y="23813"/>
                  <a:pt x="1381473" y="23813"/>
                </a:cubicBezTo>
                <a:cubicBezTo>
                  <a:pt x="1414220" y="30362"/>
                  <a:pt x="1454792" y="37692"/>
                  <a:pt x="1486248" y="47625"/>
                </a:cubicBezTo>
                <a:cubicBezTo>
                  <a:pt x="1497777" y="51266"/>
                  <a:pt x="1509143" y="55821"/>
                  <a:pt x="1519586" y="61913"/>
                </a:cubicBezTo>
                <a:cubicBezTo>
                  <a:pt x="1528366" y="67035"/>
                  <a:pt x="1535877" y="74125"/>
                  <a:pt x="1543398" y="80963"/>
                </a:cubicBezTo>
                <a:cubicBezTo>
                  <a:pt x="1553365" y="90024"/>
                  <a:pt x="1571973" y="109538"/>
                  <a:pt x="1571973" y="109538"/>
                </a:cubicBezTo>
                <a:cubicBezTo>
                  <a:pt x="1582681" y="152366"/>
                  <a:pt x="1568136" y="102048"/>
                  <a:pt x="1591023" y="152400"/>
                </a:cubicBezTo>
                <a:cubicBezTo>
                  <a:pt x="1595178" y="161540"/>
                  <a:pt x="1597023" y="171574"/>
                  <a:pt x="1600548" y="180975"/>
                </a:cubicBezTo>
                <a:cubicBezTo>
                  <a:pt x="1603151" y="187916"/>
                  <a:pt x="1629989" y="258041"/>
                  <a:pt x="1638648" y="266700"/>
                </a:cubicBezTo>
                <a:cubicBezTo>
                  <a:pt x="1643411" y="271463"/>
                  <a:pt x="1648553" y="275874"/>
                  <a:pt x="1652936" y="280988"/>
                </a:cubicBezTo>
                <a:cubicBezTo>
                  <a:pt x="1658102" y="287015"/>
                  <a:pt x="1661610" y="294425"/>
                  <a:pt x="1667223" y="300038"/>
                </a:cubicBezTo>
                <a:cubicBezTo>
                  <a:pt x="1676683" y="309498"/>
                  <a:pt x="1701972" y="327857"/>
                  <a:pt x="1714848" y="333375"/>
                </a:cubicBezTo>
                <a:cubicBezTo>
                  <a:pt x="1728691" y="339308"/>
                  <a:pt x="1743579" y="342456"/>
                  <a:pt x="1757711" y="347663"/>
                </a:cubicBezTo>
                <a:cubicBezTo>
                  <a:pt x="1773755" y="353574"/>
                  <a:pt x="1788841" y="362214"/>
                  <a:pt x="1805336" y="366713"/>
                </a:cubicBezTo>
                <a:cubicBezTo>
                  <a:pt x="1841385" y="376544"/>
                  <a:pt x="1880529" y="375806"/>
                  <a:pt x="1914873" y="390525"/>
                </a:cubicBezTo>
                <a:cubicBezTo>
                  <a:pt x="1966260" y="412548"/>
                  <a:pt x="1936482" y="401881"/>
                  <a:pt x="2005361" y="419100"/>
                </a:cubicBezTo>
                <a:cubicBezTo>
                  <a:pt x="2018061" y="425450"/>
                  <a:pt x="2030410" y="432557"/>
                  <a:pt x="2043461" y="438150"/>
                </a:cubicBezTo>
                <a:cubicBezTo>
                  <a:pt x="2052689" y="442105"/>
                  <a:pt x="2063682" y="442106"/>
                  <a:pt x="2072036" y="447675"/>
                </a:cubicBezTo>
                <a:cubicBezTo>
                  <a:pt x="2092669" y="461430"/>
                  <a:pt x="2129186" y="495300"/>
                  <a:pt x="2129186" y="495300"/>
                </a:cubicBezTo>
                <a:cubicBezTo>
                  <a:pt x="2137123" y="508000"/>
                  <a:pt x="2144691" y="520939"/>
                  <a:pt x="2152998" y="533400"/>
                </a:cubicBezTo>
                <a:cubicBezTo>
                  <a:pt x="2182799" y="578102"/>
                  <a:pt x="2174382" y="557116"/>
                  <a:pt x="2200623" y="609600"/>
                </a:cubicBezTo>
                <a:cubicBezTo>
                  <a:pt x="2207615" y="623585"/>
                  <a:pt x="2214183" y="637823"/>
                  <a:pt x="2219673" y="652463"/>
                </a:cubicBezTo>
                <a:cubicBezTo>
                  <a:pt x="2224594" y="665586"/>
                  <a:pt x="2235684" y="711743"/>
                  <a:pt x="2238723" y="723900"/>
                </a:cubicBezTo>
                <a:cubicBezTo>
                  <a:pt x="2238028" y="730151"/>
                  <a:pt x="2234819" y="813588"/>
                  <a:pt x="2219673" y="838200"/>
                </a:cubicBezTo>
                <a:cubicBezTo>
                  <a:pt x="2192263" y="882741"/>
                  <a:pt x="2142037" y="905030"/>
                  <a:pt x="2095848" y="923925"/>
                </a:cubicBezTo>
                <a:cubicBezTo>
                  <a:pt x="2029375" y="951118"/>
                  <a:pt x="2060698" y="937056"/>
                  <a:pt x="1995836" y="952500"/>
                </a:cubicBezTo>
                <a:cubicBezTo>
                  <a:pt x="1978228" y="956693"/>
                  <a:pt x="1961160" y="963059"/>
                  <a:pt x="1943448" y="966788"/>
                </a:cubicBezTo>
                <a:cubicBezTo>
                  <a:pt x="1930924" y="969425"/>
                  <a:pt x="1918029" y="969821"/>
                  <a:pt x="1905348" y="971550"/>
                </a:cubicBezTo>
                <a:cubicBezTo>
                  <a:pt x="1883103" y="974583"/>
                  <a:pt x="1860964" y="978400"/>
                  <a:pt x="1838673" y="981075"/>
                </a:cubicBezTo>
                <a:cubicBezTo>
                  <a:pt x="1800252" y="985686"/>
                  <a:pt x="1746729" y="988310"/>
                  <a:pt x="1710086" y="990600"/>
                </a:cubicBezTo>
                <a:lnTo>
                  <a:pt x="1267173" y="985838"/>
                </a:lnTo>
                <a:cubicBezTo>
                  <a:pt x="1247439" y="984642"/>
                  <a:pt x="1233068" y="951348"/>
                  <a:pt x="1224311" y="938213"/>
                </a:cubicBezTo>
                <a:cubicBezTo>
                  <a:pt x="1216736" y="926850"/>
                  <a:pt x="1207379" y="916671"/>
                  <a:pt x="1200498" y="904875"/>
                </a:cubicBezTo>
                <a:cubicBezTo>
                  <a:pt x="1196190" y="897491"/>
                  <a:pt x="1194445" y="888875"/>
                  <a:pt x="1190973" y="881063"/>
                </a:cubicBezTo>
                <a:cubicBezTo>
                  <a:pt x="1183611" y="864498"/>
                  <a:pt x="1170935" y="839459"/>
                  <a:pt x="1152873" y="833438"/>
                </a:cubicBezTo>
                <a:lnTo>
                  <a:pt x="1124298" y="823913"/>
                </a:lnTo>
                <a:cubicBezTo>
                  <a:pt x="1106836" y="828675"/>
                  <a:pt x="1088313" y="830546"/>
                  <a:pt x="1071911" y="838200"/>
                </a:cubicBezTo>
                <a:cubicBezTo>
                  <a:pt x="1049041" y="848873"/>
                  <a:pt x="1047042" y="878339"/>
                  <a:pt x="1033811" y="895350"/>
                </a:cubicBezTo>
                <a:cubicBezTo>
                  <a:pt x="1022698" y="909638"/>
                  <a:pt x="1013272" y="925414"/>
                  <a:pt x="1000473" y="938213"/>
                </a:cubicBezTo>
                <a:cubicBezTo>
                  <a:pt x="992536" y="946150"/>
                  <a:pt x="985184" y="954720"/>
                  <a:pt x="976661" y="962025"/>
                </a:cubicBezTo>
                <a:cubicBezTo>
                  <a:pt x="962918" y="973805"/>
                  <a:pt x="948145" y="984327"/>
                  <a:pt x="933798" y="995363"/>
                </a:cubicBezTo>
                <a:cubicBezTo>
                  <a:pt x="927507" y="1000202"/>
                  <a:pt x="921352" y="1005247"/>
                  <a:pt x="914748" y="1009650"/>
                </a:cubicBezTo>
                <a:cubicBezTo>
                  <a:pt x="894664" y="1023039"/>
                  <a:pt x="864641" y="1044166"/>
                  <a:pt x="843311" y="1052513"/>
                </a:cubicBezTo>
                <a:cubicBezTo>
                  <a:pt x="784326" y="1075594"/>
                  <a:pt x="751268" y="1074786"/>
                  <a:pt x="686148" y="1081088"/>
                </a:cubicBezTo>
                <a:cubicBezTo>
                  <a:pt x="667121" y="1082929"/>
                  <a:pt x="648048" y="1084263"/>
                  <a:pt x="628998" y="1085850"/>
                </a:cubicBezTo>
                <a:lnTo>
                  <a:pt x="238473" y="1076325"/>
                </a:lnTo>
                <a:cubicBezTo>
                  <a:pt x="212069" y="1075455"/>
                  <a:pt x="178076" y="1069074"/>
                  <a:pt x="152748" y="1062038"/>
                </a:cubicBezTo>
                <a:cubicBezTo>
                  <a:pt x="138237" y="1058007"/>
                  <a:pt x="124173" y="1052513"/>
                  <a:pt x="109886" y="1047750"/>
                </a:cubicBezTo>
                <a:cubicBezTo>
                  <a:pt x="103536" y="1042988"/>
                  <a:pt x="97295" y="1038076"/>
                  <a:pt x="90836" y="1033463"/>
                </a:cubicBezTo>
                <a:cubicBezTo>
                  <a:pt x="86178" y="1030136"/>
                  <a:pt x="80803" y="1027767"/>
                  <a:pt x="76548" y="1023938"/>
                </a:cubicBezTo>
                <a:cubicBezTo>
                  <a:pt x="64867" y="1013425"/>
                  <a:pt x="43211" y="990600"/>
                  <a:pt x="43211" y="990600"/>
                </a:cubicBezTo>
                <a:cubicBezTo>
                  <a:pt x="40036" y="982663"/>
                  <a:pt x="36143" y="974976"/>
                  <a:pt x="33686" y="966788"/>
                </a:cubicBezTo>
                <a:cubicBezTo>
                  <a:pt x="31360" y="959035"/>
                  <a:pt x="31483" y="950654"/>
                  <a:pt x="28923" y="942975"/>
                </a:cubicBezTo>
                <a:cubicBezTo>
                  <a:pt x="26678" y="936240"/>
                  <a:pt x="22573" y="930275"/>
                  <a:pt x="19398" y="923925"/>
                </a:cubicBezTo>
                <a:cubicBezTo>
                  <a:pt x="17811" y="914400"/>
                  <a:pt x="16363" y="904851"/>
                  <a:pt x="14636" y="895350"/>
                </a:cubicBezTo>
                <a:cubicBezTo>
                  <a:pt x="13188" y="887386"/>
                  <a:pt x="10104" y="879629"/>
                  <a:pt x="9873" y="871538"/>
                </a:cubicBezTo>
                <a:cubicBezTo>
                  <a:pt x="8513" y="823932"/>
                  <a:pt x="-2033" y="781050"/>
                  <a:pt x="348" y="74295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F94F25-D217-B83B-C013-4FBC43D112DE}"/>
              </a:ext>
            </a:extLst>
          </p:cNvPr>
          <p:cNvSpPr/>
          <p:nvPr/>
        </p:nvSpPr>
        <p:spPr>
          <a:xfrm>
            <a:off x="10272713" y="1552575"/>
            <a:ext cx="452437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821B39-1CC9-B7AC-F615-135E53865EAB}"/>
              </a:ext>
            </a:extLst>
          </p:cNvPr>
          <p:cNvSpPr/>
          <p:nvPr/>
        </p:nvSpPr>
        <p:spPr>
          <a:xfrm>
            <a:off x="10725150" y="3762637"/>
            <a:ext cx="452437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8F4AE-E3FD-026D-4A09-02EF9D62092B}"/>
              </a:ext>
            </a:extLst>
          </p:cNvPr>
          <p:cNvSpPr txBox="1"/>
          <p:nvPr/>
        </p:nvSpPr>
        <p:spPr>
          <a:xfrm>
            <a:off x="10400714" y="4101489"/>
            <a:ext cx="1791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percentage resolution result</a:t>
            </a:r>
            <a:endParaRPr lang="en-DK" sz="1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DAEA7-8094-0B4D-7981-56A41D49CC4D}"/>
              </a:ext>
            </a:extLst>
          </p:cNvPr>
          <p:cNvSpPr txBox="1"/>
          <p:nvPr/>
        </p:nvSpPr>
        <p:spPr>
          <a:xfrm>
            <a:off x="10281944" y="1296578"/>
            <a:ext cx="1791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percentage resolution input</a:t>
            </a:r>
            <a:endParaRPr lang="en-DK" sz="1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D9201-F147-F9C4-9A58-0E53739EB661}"/>
              </a:ext>
            </a:extLst>
          </p:cNvPr>
          <p:cNvSpPr txBox="1"/>
          <p:nvPr/>
        </p:nvSpPr>
        <p:spPr>
          <a:xfrm>
            <a:off x="11825180" y="6507033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13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7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C87-2379-E507-26B9-7A13E22F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query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319C3-5576-D13B-7803-432AF7F0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" y="1170293"/>
            <a:ext cx="12049658" cy="4517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2A584-7D9D-ECA6-FE0F-9568D0132625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ECC4B-D0AE-F9D0-45AC-C5D89DBD1546}"/>
              </a:ext>
            </a:extLst>
          </p:cNvPr>
          <p:cNvSpPr txBox="1"/>
          <p:nvPr/>
        </p:nvSpPr>
        <p:spPr>
          <a:xfrm>
            <a:off x="11825180" y="6507033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14</a:t>
            </a:r>
            <a:endParaRPr lang="en-DK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8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F447E-7CEB-2395-3540-E5FF75FA5C2B}"/>
              </a:ext>
            </a:extLst>
          </p:cNvPr>
          <p:cNvSpPr txBox="1"/>
          <p:nvPr/>
        </p:nvSpPr>
        <p:spPr>
          <a:xfrm>
            <a:off x="384177" y="236277"/>
            <a:ext cx="72520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IDO based </a:t>
            </a:r>
            <a:r>
              <a:rPr lang="en-US" sz="3600" b="1" dirty="0">
                <a:solidFill>
                  <a:srgbClr val="FFFFFF"/>
                </a:solidFill>
                <a:latin typeface="Calibri"/>
                <a:cs typeface="Calibri"/>
              </a:rPr>
              <a:t>model,  benefits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pic>
        <p:nvPicPr>
          <p:cNvPr id="3" name="Graphic 2" descr="Blueprint with solid fill">
            <a:extLst>
              <a:ext uri="{FF2B5EF4-FFF2-40B4-BE49-F238E27FC236}">
                <a16:creationId xmlns:a16="http://schemas.microsoft.com/office/drawing/2014/main" id="{24F60ABF-6930-0660-0086-2B57A95E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389" y="2042725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412B07-F51A-B3A9-88B1-BC80D3EE4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6719" y="1922025"/>
            <a:ext cx="1155800" cy="1155800"/>
          </a:xfrm>
          <a:prstGeom prst="rect">
            <a:avLst/>
          </a:prstGeom>
        </p:spPr>
      </p:pic>
      <p:pic>
        <p:nvPicPr>
          <p:cNvPr id="5" name="Graphic 4" descr="Race Car outline">
            <a:extLst>
              <a:ext uri="{FF2B5EF4-FFF2-40B4-BE49-F238E27FC236}">
                <a16:creationId xmlns:a16="http://schemas.microsoft.com/office/drawing/2014/main" id="{BF2A952A-066B-31A7-F153-085AB21D6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023" y="20427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0C9CF-D100-E47A-264C-E304729E5508}"/>
              </a:ext>
            </a:extLst>
          </p:cNvPr>
          <p:cNvSpPr txBox="1"/>
          <p:nvPr/>
        </p:nvSpPr>
        <p:spPr>
          <a:xfrm>
            <a:off x="4626713" y="23152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+</a:t>
            </a:r>
            <a:endParaRPr lang="en-DK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9D061-6C26-57A9-334B-6C5E6F483EC4}"/>
              </a:ext>
            </a:extLst>
          </p:cNvPr>
          <p:cNvSpPr txBox="1"/>
          <p:nvPr/>
        </p:nvSpPr>
        <p:spPr>
          <a:xfrm>
            <a:off x="6507730" y="23152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=</a:t>
            </a:r>
            <a:endParaRPr lang="en-DK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6E273-B94F-C587-5465-A55DE41040EE}"/>
              </a:ext>
            </a:extLst>
          </p:cNvPr>
          <p:cNvSpPr txBox="1"/>
          <p:nvPr/>
        </p:nvSpPr>
        <p:spPr>
          <a:xfrm>
            <a:off x="2647141" y="3194176"/>
            <a:ext cx="701613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Digital offerings and the connectivity teams get standardized quality operating instructions (</a:t>
            </a:r>
            <a:r>
              <a:rPr lang="en-US" sz="1600" dirty="0" err="1">
                <a:solidFill>
                  <a:srgbClr val="FFFFFF"/>
                </a:solidFill>
              </a:rPr>
              <a:t>WoT</a:t>
            </a:r>
            <a:r>
              <a:rPr lang="en-US" sz="1600" dirty="0">
                <a:solidFill>
                  <a:srgbClr val="FFFFFF"/>
                </a:solidFill>
              </a:rPr>
              <a:t> TD Files) for IoT products on demand to produce digital offerings. 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In product development: IoT Profiles of new and changed IoT products can be validated, on the combined HW+SW perspective.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The Enterprise can roll out hot-fixes and new IoT features to all digital offerings through a streamlined standards-based system.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The Enterprise can expand the information handover system to handle external manufacturers IoT operating instructions. The modelling is based on industry standards. IoT alliances can be build.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F2E80-472E-F8C2-0C50-A7BEC876754A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9F141F-7BB4-3F1A-2650-ADC884FE0441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AB248-6914-439E-23FF-95A3EBFFFF12}"/>
              </a:ext>
            </a:extLst>
          </p:cNvPr>
          <p:cNvSpPr txBox="1"/>
          <p:nvPr/>
        </p:nvSpPr>
        <p:spPr>
          <a:xfrm>
            <a:off x="11825180" y="650703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15</a:t>
            </a:r>
            <a:endParaRPr lang="en-DK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9AA56-BA59-7895-3255-657C44BC0E03}"/>
              </a:ext>
            </a:extLst>
          </p:cNvPr>
          <p:cNvSpPr txBox="1"/>
          <p:nvPr/>
        </p:nvSpPr>
        <p:spPr>
          <a:xfrm>
            <a:off x="384177" y="236277"/>
            <a:ext cx="72520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References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C29B6F-920F-5A94-125F-F3D2091B47FD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16635C-1497-CC81-F94F-B9A719B425DC}"/>
              </a:ext>
            </a:extLst>
          </p:cNvPr>
          <p:cNvSpPr txBox="1"/>
          <p:nvPr/>
        </p:nvSpPr>
        <p:spPr>
          <a:xfrm>
            <a:off x="1885140" y="2023533"/>
            <a:ext cx="27998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ISO/AWI 23726-3</a:t>
            </a:r>
            <a:endParaRPr lang="da-DK" sz="16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da-DK" sz="16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da-DK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https://www.w3.org/WoT/</a:t>
            </a:r>
            <a:endParaRPr lang="da-DK" sz="1600" dirty="0">
              <a:solidFill>
                <a:schemeClr val="bg1"/>
              </a:solidFill>
            </a:endParaRPr>
          </a:p>
          <a:p>
            <a:pPr algn="l"/>
            <a:endParaRPr lang="da-DK" sz="1600" dirty="0">
              <a:solidFill>
                <a:schemeClr val="bg1"/>
              </a:solidFill>
            </a:endParaRPr>
          </a:p>
          <a:p>
            <a:pPr algn="l"/>
            <a:r>
              <a:rPr lang="da-DK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https://rds.posccaesar.org/</a:t>
            </a:r>
            <a:endParaRPr lang="da-DK" sz="1600" dirty="0">
              <a:solidFill>
                <a:schemeClr val="bg1"/>
              </a:solidFill>
            </a:endParaRPr>
          </a:p>
          <a:p>
            <a:pPr algn="l"/>
            <a:endParaRPr lang="da-DK" sz="1600" dirty="0">
              <a:solidFill>
                <a:schemeClr val="bg1"/>
              </a:solidFill>
            </a:endParaRPr>
          </a:p>
          <a:p>
            <a:pPr algn="l"/>
            <a:r>
              <a:rPr lang="da-DK" sz="1600" dirty="0">
                <a:solidFill>
                  <a:schemeClr val="bg1"/>
                </a:solidFill>
              </a:rPr>
              <a:t>Contact:</a:t>
            </a:r>
          </a:p>
          <a:p>
            <a:pPr algn="l"/>
            <a:r>
              <a:rPr lang="da-DK" sz="1600" dirty="0">
                <a:solidFill>
                  <a:schemeClr val="bg1"/>
                </a:solidFill>
              </a:rPr>
              <a:t>mbrynildsen@grundfos.com</a:t>
            </a:r>
          </a:p>
          <a:p>
            <a:pPr algn="l"/>
            <a:endParaRPr lang="da-DK" sz="1600" dirty="0">
              <a:solidFill>
                <a:schemeClr val="bg1"/>
              </a:solidFill>
            </a:endParaRPr>
          </a:p>
          <a:p>
            <a:pPr algn="l"/>
            <a:endParaRPr lang="da-DK" sz="1600" dirty="0">
              <a:solidFill>
                <a:schemeClr val="bg1"/>
              </a:solidFill>
            </a:endParaRPr>
          </a:p>
          <a:p>
            <a:pPr algn="l"/>
            <a:endParaRPr lang="en-DK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58C8B-DE37-1D52-4E7B-DE35AC49FD3F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pic>
        <p:nvPicPr>
          <p:cNvPr id="7" name="Picture 6" descr="A qr code with dots&#10;&#10;Description automatically generated">
            <a:extLst>
              <a:ext uri="{FF2B5EF4-FFF2-40B4-BE49-F238E27FC236}">
                <a16:creationId xmlns:a16="http://schemas.microsoft.com/office/drawing/2014/main" id="{4BF0423C-25A6-A7DD-79D1-65DCBD677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28" y="2023533"/>
            <a:ext cx="3149381" cy="3149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D2F52-BB2E-DC1A-88DD-B00CBCEC00FA}"/>
              </a:ext>
            </a:extLst>
          </p:cNvPr>
          <p:cNvSpPr txBox="1"/>
          <p:nvPr/>
        </p:nvSpPr>
        <p:spPr>
          <a:xfrm>
            <a:off x="7636213" y="5190575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“IDO” iso.org page</a:t>
            </a:r>
            <a:endParaRPr lang="en-DK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39B0A-7819-2FAE-46B9-D5EA5CED0D62}"/>
              </a:ext>
            </a:extLst>
          </p:cNvPr>
          <p:cNvSpPr txBox="1"/>
          <p:nvPr/>
        </p:nvSpPr>
        <p:spPr>
          <a:xfrm>
            <a:off x="1885140" y="519132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Thank you!</a:t>
            </a:r>
            <a:endParaRPr lang="en-DK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A8466-FA48-873B-D58E-10C580758269}"/>
              </a:ext>
            </a:extLst>
          </p:cNvPr>
          <p:cNvSpPr txBox="1"/>
          <p:nvPr/>
        </p:nvSpPr>
        <p:spPr>
          <a:xfrm>
            <a:off x="11825180" y="6507033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16</a:t>
            </a:r>
            <a:endParaRPr lang="en-DK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73336-6965-F192-6A78-A1E9657B3B45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A7A0-A36F-2E24-2F36-53FB1707D4E5}"/>
              </a:ext>
            </a:extLst>
          </p:cNvPr>
          <p:cNvSpPr txBox="1">
            <a:spLocks/>
          </p:cNvSpPr>
          <p:nvPr/>
        </p:nvSpPr>
        <p:spPr>
          <a:xfrm>
            <a:off x="484255" y="1318739"/>
            <a:ext cx="6695964" cy="5068514"/>
          </a:xfrm>
          <a:prstGeom prst="rect">
            <a:avLst/>
          </a:prstGeom>
        </p:spPr>
        <p:txBody>
          <a:bodyPr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11497B"/>
                </a:solidFill>
                <a:latin typeface="+mn-lt"/>
                <a:ea typeface="+mn-ea"/>
                <a:cs typeface="+mn-cs"/>
              </a:defRPr>
            </a:lvl1pPr>
            <a:lvl2pPr marL="630238" indent="-1730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11497B"/>
                </a:solidFill>
                <a:latin typeface="+mn-lt"/>
                <a:ea typeface="+mn-ea"/>
                <a:cs typeface="+mn-cs"/>
              </a:defRPr>
            </a:lvl2pPr>
            <a:lvl3pPr marL="1079500" indent="-1651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11497B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11497B"/>
                </a:solidFill>
                <a:latin typeface="+mn-lt"/>
                <a:ea typeface="+mn-ea"/>
                <a:cs typeface="+mn-cs"/>
              </a:defRPr>
            </a:lvl4pPr>
            <a:lvl5pPr marL="1974850" indent="-146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1149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FD1EC-BE33-4DAC-6171-5576F6FED644}"/>
              </a:ext>
            </a:extLst>
          </p:cNvPr>
          <p:cNvSpPr/>
          <p:nvPr/>
        </p:nvSpPr>
        <p:spPr>
          <a:xfrm>
            <a:off x="7441475" y="831273"/>
            <a:ext cx="4370036" cy="555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5C6340-75B5-0496-70BA-02D03EDD57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7441475" y="947019"/>
            <a:ext cx="4173581" cy="50685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06E8C-49FC-6D11-E30E-BD10E43148EA}"/>
              </a:ext>
            </a:extLst>
          </p:cNvPr>
          <p:cNvSpPr txBox="1"/>
          <p:nvPr/>
        </p:nvSpPr>
        <p:spPr>
          <a:xfrm>
            <a:off x="7048660" y="6190811"/>
            <a:ext cx="465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IDO’s concepts and relationships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7ECAF-C1FB-75EB-3E39-F7C977FC311F}"/>
              </a:ext>
            </a:extLst>
          </p:cNvPr>
          <p:cNvSpPr txBox="1"/>
          <p:nvPr/>
        </p:nvSpPr>
        <p:spPr>
          <a:xfrm>
            <a:off x="380488" y="274459"/>
            <a:ext cx="9550911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What is Industrial Data Ontology (IDO) exactly?</a:t>
            </a:r>
            <a:endParaRPr lang="en-US" sz="3600" dirty="0">
              <a:solidFill>
                <a:schemeClr val="accent3">
                  <a:lumMod val="50000"/>
                </a:schemeClr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1BE5-E4FE-0FBC-529F-6CC08F7CA3C3}"/>
              </a:ext>
            </a:extLst>
          </p:cNvPr>
          <p:cNvSpPr txBox="1"/>
          <p:nvPr/>
        </p:nvSpPr>
        <p:spPr>
          <a:xfrm>
            <a:off x="277091" y="1318739"/>
            <a:ext cx="677156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ISO/AWI 23726-3 (IDO) is part of ISO/AWI 23726 (OBI) (Ontology-Based Interoperability) managed by ISO / TC 184 / SC 4 Industrial Data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“An ontology for representing industrial data and information, building vocabularies and manage asset models that employ reference data libraries and exploit OWL reasoning”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Derived from / inspired by </a:t>
            </a:r>
          </a:p>
          <a:p>
            <a:pPr marL="89533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ISO 15926-2:2003 </a:t>
            </a:r>
          </a:p>
          <a:p>
            <a:pPr marL="89533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ISO/IEC 21838-2:2021 – Basic Formal Ontology (BFO)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Formulated in W3C’s OWL 2 language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Enables precise modelling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54 classes, 4 datatype properties, 88 object properties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Developed and applied in Norwegian Energy (O&amp;G) industry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Formerly known as ‘ISO 15926-14 Data model adapted for OWL2 Direct Semantics’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88C50-A2DC-998A-AE0B-2A97BC561357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accent3">
                    <a:lumMod val="50000"/>
                  </a:schemeClr>
                </a:solidFill>
              </a:rPr>
              <a:t>Brandt, Brynildsen, </a:t>
            </a:r>
            <a:r>
              <a:rPr lang="da-DK" sz="1000" b="1" i="1" dirty="0">
                <a:solidFill>
                  <a:schemeClr val="accent3">
                    <a:lumMod val="50000"/>
                  </a:schemeClr>
                </a:solidFill>
              </a:rPr>
              <a:t>Hodkiewicz</a:t>
            </a:r>
            <a:r>
              <a:rPr lang="en-GB" sz="1000" b="1" i="1" dirty="0">
                <a:solidFill>
                  <a:schemeClr val="accent3">
                    <a:lumMod val="50000"/>
                  </a:schemeClr>
                </a:solidFill>
              </a:rPr>
              <a:t> , Klüwer</a:t>
            </a:r>
            <a:r>
              <a:rPr lang="da-DK" sz="1000" b="1" i="1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GB" sz="1000" b="1" i="1" dirty="0">
                <a:solidFill>
                  <a:schemeClr val="accent3">
                    <a:lumMod val="50000"/>
                  </a:schemeClr>
                </a:solidFill>
              </a:rPr>
              <a:t>Woods @ ISWC2023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2B6C2-61D7-0D21-CEDD-761033AE3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848" y="156461"/>
            <a:ext cx="2013919" cy="12641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1B384-7579-19D0-C5A4-A3A518E16645}"/>
              </a:ext>
            </a:extLst>
          </p:cNvPr>
          <p:cNvSpPr txBox="1"/>
          <p:nvPr/>
        </p:nvSpPr>
        <p:spPr>
          <a:xfrm>
            <a:off x="11925402" y="650703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6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U-solar-case-wide1-master">
            <a:extLst>
              <a:ext uri="{FF2B5EF4-FFF2-40B4-BE49-F238E27FC236}">
                <a16:creationId xmlns:a16="http://schemas.microsoft.com/office/drawing/2014/main" id="{485A84E1-66CA-471B-6C55-0D1E4968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9" y="0"/>
            <a:ext cx="12255297" cy="68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e 23">
            <a:extLst>
              <a:ext uri="{FF2B5EF4-FFF2-40B4-BE49-F238E27FC236}">
                <a16:creationId xmlns:a16="http://schemas.microsoft.com/office/drawing/2014/main" id="{99BA0C45-6F82-B319-BD90-565DAE32AFC3}"/>
              </a:ext>
            </a:extLst>
          </p:cNvPr>
          <p:cNvGrpSpPr/>
          <p:nvPr/>
        </p:nvGrpSpPr>
        <p:grpSpPr>
          <a:xfrm>
            <a:off x="3541675" y="553654"/>
            <a:ext cx="1213344" cy="1166720"/>
            <a:chOff x="6300350" y="1315367"/>
            <a:chExt cx="1681246" cy="1681247"/>
          </a:xfrm>
        </p:grpSpPr>
        <p:sp>
          <p:nvSpPr>
            <p:cNvPr id="43" name="Ellipse 55">
              <a:extLst>
                <a:ext uri="{FF2B5EF4-FFF2-40B4-BE49-F238E27FC236}">
                  <a16:creationId xmlns:a16="http://schemas.microsoft.com/office/drawing/2014/main" id="{03A115F7-8CCA-515F-5234-C4E4338720CE}"/>
                </a:ext>
              </a:extLst>
            </p:cNvPr>
            <p:cNvSpPr/>
            <p:nvPr/>
          </p:nvSpPr>
          <p:spPr>
            <a:xfrm flipH="1">
              <a:off x="630035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4" name="Tekstfelt 36">
              <a:extLst>
                <a:ext uri="{FF2B5EF4-FFF2-40B4-BE49-F238E27FC236}">
                  <a16:creationId xmlns:a16="http://schemas.microsoft.com/office/drawing/2014/main" id="{CD4B2DA9-7AF5-44B3-1761-F972DBC69199}"/>
                </a:ext>
              </a:extLst>
            </p:cNvPr>
            <p:cNvSpPr txBox="1"/>
            <p:nvPr/>
          </p:nvSpPr>
          <p:spPr>
            <a:xfrm flipH="1">
              <a:off x="630035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Commercial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5" name="Grafik 9">
              <a:extLst>
                <a:ext uri="{FF2B5EF4-FFF2-40B4-BE49-F238E27FC236}">
                  <a16:creationId xmlns:a16="http://schemas.microsoft.com/office/drawing/2014/main" id="{AA8546E2-0B00-41CA-DDC4-600AC422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067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46" name="Gruppe 21">
            <a:extLst>
              <a:ext uri="{FF2B5EF4-FFF2-40B4-BE49-F238E27FC236}">
                <a16:creationId xmlns:a16="http://schemas.microsoft.com/office/drawing/2014/main" id="{AC2A23F8-C0D8-ABCE-CD37-3EBE37C2087B}"/>
              </a:ext>
            </a:extLst>
          </p:cNvPr>
          <p:cNvGrpSpPr/>
          <p:nvPr/>
        </p:nvGrpSpPr>
        <p:grpSpPr>
          <a:xfrm>
            <a:off x="1042737" y="553654"/>
            <a:ext cx="1213344" cy="1166720"/>
            <a:chOff x="4321280" y="1315367"/>
            <a:chExt cx="1681246" cy="1681247"/>
          </a:xfrm>
        </p:grpSpPr>
        <p:sp>
          <p:nvSpPr>
            <p:cNvPr id="47" name="Ellipse 55">
              <a:extLst>
                <a:ext uri="{FF2B5EF4-FFF2-40B4-BE49-F238E27FC236}">
                  <a16:creationId xmlns:a16="http://schemas.microsoft.com/office/drawing/2014/main" id="{7CC92CF9-4E07-A021-08ED-A991C5E61BEB}"/>
                </a:ext>
              </a:extLst>
            </p:cNvPr>
            <p:cNvSpPr/>
            <p:nvPr/>
          </p:nvSpPr>
          <p:spPr>
            <a:xfrm flipH="1">
              <a:off x="432128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8" name="Tekstfelt 36">
              <a:extLst>
                <a:ext uri="{FF2B5EF4-FFF2-40B4-BE49-F238E27FC236}">
                  <a16:creationId xmlns:a16="http://schemas.microsoft.com/office/drawing/2014/main" id="{7CE8CD9A-530D-7A89-65E8-55DF88BC39EF}"/>
                </a:ext>
              </a:extLst>
            </p:cNvPr>
            <p:cNvSpPr txBox="1"/>
            <p:nvPr/>
          </p:nvSpPr>
          <p:spPr>
            <a:xfrm flipH="1">
              <a:off x="432128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Domestic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9" name="Grafik 12">
              <a:extLst>
                <a:ext uri="{FF2B5EF4-FFF2-40B4-BE49-F238E27FC236}">
                  <a16:creationId xmlns:a16="http://schemas.microsoft.com/office/drawing/2014/main" id="{41021930-FEE1-B210-AAF7-FC623E7C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3160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50" name="Gruppe 26">
            <a:extLst>
              <a:ext uri="{FF2B5EF4-FFF2-40B4-BE49-F238E27FC236}">
                <a16:creationId xmlns:a16="http://schemas.microsoft.com/office/drawing/2014/main" id="{4C2624BF-D394-80AF-AF22-3DB05BF7DE38}"/>
              </a:ext>
            </a:extLst>
          </p:cNvPr>
          <p:cNvGrpSpPr/>
          <p:nvPr/>
        </p:nvGrpSpPr>
        <p:grpSpPr>
          <a:xfrm>
            <a:off x="6040614" y="532568"/>
            <a:ext cx="1213344" cy="1166720"/>
            <a:chOff x="8205679" y="1315367"/>
            <a:chExt cx="1681247" cy="1681247"/>
          </a:xfrm>
        </p:grpSpPr>
        <p:sp>
          <p:nvSpPr>
            <p:cNvPr id="51" name="Ellipse 55">
              <a:extLst>
                <a:ext uri="{FF2B5EF4-FFF2-40B4-BE49-F238E27FC236}">
                  <a16:creationId xmlns:a16="http://schemas.microsoft.com/office/drawing/2014/main" id="{85B57D65-783D-F61B-5AE9-235BD68AC7DF}"/>
                </a:ext>
              </a:extLst>
            </p:cNvPr>
            <p:cNvSpPr/>
            <p:nvPr/>
          </p:nvSpPr>
          <p:spPr>
            <a:xfrm flipH="1">
              <a:off x="8205679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52" name="Tekstfelt 36">
              <a:extLst>
                <a:ext uri="{FF2B5EF4-FFF2-40B4-BE49-F238E27FC236}">
                  <a16:creationId xmlns:a16="http://schemas.microsoft.com/office/drawing/2014/main" id="{498351E9-9254-7743-8448-70F26EB3721C}"/>
                </a:ext>
              </a:extLst>
            </p:cNvPr>
            <p:cNvSpPr txBox="1"/>
            <p:nvPr/>
          </p:nvSpPr>
          <p:spPr>
            <a:xfrm flipH="1">
              <a:off x="8205679" y="2329729"/>
              <a:ext cx="1681247" cy="38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Industry</a:t>
              </a:r>
            </a:p>
          </p:txBody>
        </p:sp>
        <p:pic>
          <p:nvPicPr>
            <p:cNvPr id="53" name="Grafik 14">
              <a:extLst>
                <a:ext uri="{FF2B5EF4-FFF2-40B4-BE49-F238E27FC236}">
                  <a16:creationId xmlns:a16="http://schemas.microsoft.com/office/drawing/2014/main" id="{43D53053-9B01-9297-B4D0-0434134E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16007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54" name="Gruppe 27">
            <a:extLst>
              <a:ext uri="{FF2B5EF4-FFF2-40B4-BE49-F238E27FC236}">
                <a16:creationId xmlns:a16="http://schemas.microsoft.com/office/drawing/2014/main" id="{04E321BE-DC54-0024-819E-533F24F91471}"/>
              </a:ext>
            </a:extLst>
          </p:cNvPr>
          <p:cNvGrpSpPr/>
          <p:nvPr/>
        </p:nvGrpSpPr>
        <p:grpSpPr>
          <a:xfrm>
            <a:off x="8539552" y="487889"/>
            <a:ext cx="1166719" cy="1166720"/>
            <a:chOff x="10109386" y="1315367"/>
            <a:chExt cx="1681246" cy="1681247"/>
          </a:xfrm>
        </p:grpSpPr>
        <p:sp>
          <p:nvSpPr>
            <p:cNvPr id="55" name="Ellipse 55">
              <a:extLst>
                <a:ext uri="{FF2B5EF4-FFF2-40B4-BE49-F238E27FC236}">
                  <a16:creationId xmlns:a16="http://schemas.microsoft.com/office/drawing/2014/main" id="{8D24B495-D1FB-C784-8D15-6008C525A002}"/>
                </a:ext>
              </a:extLst>
            </p:cNvPr>
            <p:cNvSpPr/>
            <p:nvPr/>
          </p:nvSpPr>
          <p:spPr>
            <a:xfrm flipH="1">
              <a:off x="10109386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56" name="Tekstfelt 36">
              <a:extLst>
                <a:ext uri="{FF2B5EF4-FFF2-40B4-BE49-F238E27FC236}">
                  <a16:creationId xmlns:a16="http://schemas.microsoft.com/office/drawing/2014/main" id="{7C6CBFC1-136A-DD6B-5E6B-8831406292E0}"/>
                </a:ext>
              </a:extLst>
            </p:cNvPr>
            <p:cNvSpPr txBox="1"/>
            <p:nvPr/>
          </p:nvSpPr>
          <p:spPr>
            <a:xfrm flipH="1">
              <a:off x="10109386" y="2329729"/>
              <a:ext cx="1681246" cy="3871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Water Utility</a:t>
              </a:r>
            </a:p>
          </p:txBody>
        </p:sp>
        <p:pic>
          <p:nvPicPr>
            <p:cNvPr id="57" name="Grafik 17">
              <a:extLst>
                <a:ext uri="{FF2B5EF4-FFF2-40B4-BE49-F238E27FC236}">
                  <a16:creationId xmlns:a16="http://schemas.microsoft.com/office/drawing/2014/main" id="{1FA16849-B5C9-34F7-D515-3C4B4C3C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619714" y="1593716"/>
              <a:ext cx="660590" cy="66059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42B15B-223B-2D3A-F718-F56F0E85DDA4}"/>
              </a:ext>
            </a:extLst>
          </p:cNvPr>
          <p:cNvSpPr txBox="1"/>
          <p:nvPr/>
        </p:nvSpPr>
        <p:spPr>
          <a:xfrm>
            <a:off x="4848686" y="9063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GRUNDFOS</a:t>
            </a:r>
            <a:endParaRPr lang="en-DK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7148BB-A9CC-2C53-CEEC-9CB6E88936C1}"/>
              </a:ext>
            </a:extLst>
          </p:cNvPr>
          <p:cNvCxnSpPr/>
          <p:nvPr/>
        </p:nvCxnSpPr>
        <p:spPr>
          <a:xfrm flipV="1">
            <a:off x="1649408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0743C2-929D-C05B-5B89-E35379B0EC9D}"/>
              </a:ext>
            </a:extLst>
          </p:cNvPr>
          <p:cNvCxnSpPr/>
          <p:nvPr/>
        </p:nvCxnSpPr>
        <p:spPr>
          <a:xfrm>
            <a:off x="1649408" y="275304"/>
            <a:ext cx="3105611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37899-9547-DB3F-5CBE-13F644A49C21}"/>
              </a:ext>
            </a:extLst>
          </p:cNvPr>
          <p:cNvCxnSpPr/>
          <p:nvPr/>
        </p:nvCxnSpPr>
        <p:spPr>
          <a:xfrm>
            <a:off x="6282786" y="275304"/>
            <a:ext cx="2863437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49D57FD-21CB-0601-EA31-672D9D25E3F7}"/>
              </a:ext>
            </a:extLst>
          </p:cNvPr>
          <p:cNvCxnSpPr/>
          <p:nvPr/>
        </p:nvCxnSpPr>
        <p:spPr>
          <a:xfrm flipV="1">
            <a:off x="4148346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3C239B-F2D6-27A1-ACCB-35FA99AFAA71}"/>
              </a:ext>
            </a:extLst>
          </p:cNvPr>
          <p:cNvCxnSpPr/>
          <p:nvPr/>
        </p:nvCxnSpPr>
        <p:spPr>
          <a:xfrm flipV="1">
            <a:off x="6647285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CFE6B7-317E-5D9C-4514-6B44EC9F4D81}"/>
              </a:ext>
            </a:extLst>
          </p:cNvPr>
          <p:cNvCxnSpPr/>
          <p:nvPr/>
        </p:nvCxnSpPr>
        <p:spPr>
          <a:xfrm flipV="1">
            <a:off x="9122911" y="256969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5FA69AD-F3A6-8D90-9BCC-ED0BE33DAC16}"/>
              </a:ext>
            </a:extLst>
          </p:cNvPr>
          <p:cNvSpPr/>
          <p:nvPr/>
        </p:nvSpPr>
        <p:spPr>
          <a:xfrm>
            <a:off x="8539552" y="487889"/>
            <a:ext cx="1166713" cy="1166713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45741-FB15-D70B-582F-F1E7011B5074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75B3E-BC54-F013-0DEB-B9D95B99734C}"/>
              </a:ext>
            </a:extLst>
          </p:cNvPr>
          <p:cNvSpPr txBox="1"/>
          <p:nvPr/>
        </p:nvSpPr>
        <p:spPr>
          <a:xfrm>
            <a:off x="11925402" y="650703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3</a:t>
            </a:r>
            <a:endParaRPr lang="en-DK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9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U-solar-case-wide1-master">
            <a:extLst>
              <a:ext uri="{FF2B5EF4-FFF2-40B4-BE49-F238E27FC236}">
                <a16:creationId xmlns:a16="http://schemas.microsoft.com/office/drawing/2014/main" id="{485A84E1-66CA-471B-6C55-0D1E4968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9" y="0"/>
            <a:ext cx="12255297" cy="68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12995-79D7-456B-4936-AE984BF2D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04442-A2F9-6442-AC47-79D3CBE769CD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42" name="Gruppe 23">
            <a:extLst>
              <a:ext uri="{FF2B5EF4-FFF2-40B4-BE49-F238E27FC236}">
                <a16:creationId xmlns:a16="http://schemas.microsoft.com/office/drawing/2014/main" id="{99BA0C45-6F82-B319-BD90-565DAE32AFC3}"/>
              </a:ext>
            </a:extLst>
          </p:cNvPr>
          <p:cNvGrpSpPr/>
          <p:nvPr/>
        </p:nvGrpSpPr>
        <p:grpSpPr>
          <a:xfrm>
            <a:off x="3541675" y="553654"/>
            <a:ext cx="1213344" cy="1166720"/>
            <a:chOff x="6300350" y="1315367"/>
            <a:chExt cx="1681246" cy="1681247"/>
          </a:xfrm>
        </p:grpSpPr>
        <p:sp>
          <p:nvSpPr>
            <p:cNvPr id="43" name="Ellipse 55">
              <a:extLst>
                <a:ext uri="{FF2B5EF4-FFF2-40B4-BE49-F238E27FC236}">
                  <a16:creationId xmlns:a16="http://schemas.microsoft.com/office/drawing/2014/main" id="{03A115F7-8CCA-515F-5234-C4E4338720CE}"/>
                </a:ext>
              </a:extLst>
            </p:cNvPr>
            <p:cNvSpPr/>
            <p:nvPr/>
          </p:nvSpPr>
          <p:spPr>
            <a:xfrm flipH="1">
              <a:off x="630035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4" name="Tekstfelt 36">
              <a:extLst>
                <a:ext uri="{FF2B5EF4-FFF2-40B4-BE49-F238E27FC236}">
                  <a16:creationId xmlns:a16="http://schemas.microsoft.com/office/drawing/2014/main" id="{CD4B2DA9-7AF5-44B3-1761-F972DBC69199}"/>
                </a:ext>
              </a:extLst>
            </p:cNvPr>
            <p:cNvSpPr txBox="1"/>
            <p:nvPr/>
          </p:nvSpPr>
          <p:spPr>
            <a:xfrm flipH="1">
              <a:off x="630035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Commercial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5" name="Grafik 9">
              <a:extLst>
                <a:ext uri="{FF2B5EF4-FFF2-40B4-BE49-F238E27FC236}">
                  <a16:creationId xmlns:a16="http://schemas.microsoft.com/office/drawing/2014/main" id="{AA8546E2-0B00-41CA-DDC4-600AC422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067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46" name="Gruppe 21">
            <a:extLst>
              <a:ext uri="{FF2B5EF4-FFF2-40B4-BE49-F238E27FC236}">
                <a16:creationId xmlns:a16="http://schemas.microsoft.com/office/drawing/2014/main" id="{AC2A23F8-C0D8-ABCE-CD37-3EBE37C2087B}"/>
              </a:ext>
            </a:extLst>
          </p:cNvPr>
          <p:cNvGrpSpPr/>
          <p:nvPr/>
        </p:nvGrpSpPr>
        <p:grpSpPr>
          <a:xfrm>
            <a:off x="1042737" y="553654"/>
            <a:ext cx="1213344" cy="1166720"/>
            <a:chOff x="4321280" y="1315367"/>
            <a:chExt cx="1681246" cy="1681247"/>
          </a:xfrm>
        </p:grpSpPr>
        <p:sp>
          <p:nvSpPr>
            <p:cNvPr id="47" name="Ellipse 55">
              <a:extLst>
                <a:ext uri="{FF2B5EF4-FFF2-40B4-BE49-F238E27FC236}">
                  <a16:creationId xmlns:a16="http://schemas.microsoft.com/office/drawing/2014/main" id="{7CC92CF9-4E07-A021-08ED-A991C5E61BEB}"/>
                </a:ext>
              </a:extLst>
            </p:cNvPr>
            <p:cNvSpPr/>
            <p:nvPr/>
          </p:nvSpPr>
          <p:spPr>
            <a:xfrm flipH="1">
              <a:off x="432128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8" name="Tekstfelt 36">
              <a:extLst>
                <a:ext uri="{FF2B5EF4-FFF2-40B4-BE49-F238E27FC236}">
                  <a16:creationId xmlns:a16="http://schemas.microsoft.com/office/drawing/2014/main" id="{7CE8CD9A-530D-7A89-65E8-55DF88BC39EF}"/>
                </a:ext>
              </a:extLst>
            </p:cNvPr>
            <p:cNvSpPr txBox="1"/>
            <p:nvPr/>
          </p:nvSpPr>
          <p:spPr>
            <a:xfrm flipH="1">
              <a:off x="432128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Domestic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9" name="Grafik 12">
              <a:extLst>
                <a:ext uri="{FF2B5EF4-FFF2-40B4-BE49-F238E27FC236}">
                  <a16:creationId xmlns:a16="http://schemas.microsoft.com/office/drawing/2014/main" id="{41021930-FEE1-B210-AAF7-FC623E7C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3160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50" name="Gruppe 26">
            <a:extLst>
              <a:ext uri="{FF2B5EF4-FFF2-40B4-BE49-F238E27FC236}">
                <a16:creationId xmlns:a16="http://schemas.microsoft.com/office/drawing/2014/main" id="{4C2624BF-D394-80AF-AF22-3DB05BF7DE38}"/>
              </a:ext>
            </a:extLst>
          </p:cNvPr>
          <p:cNvGrpSpPr/>
          <p:nvPr/>
        </p:nvGrpSpPr>
        <p:grpSpPr>
          <a:xfrm>
            <a:off x="6040614" y="532568"/>
            <a:ext cx="1213344" cy="1166720"/>
            <a:chOff x="8205679" y="1315367"/>
            <a:chExt cx="1681247" cy="1681247"/>
          </a:xfrm>
        </p:grpSpPr>
        <p:sp>
          <p:nvSpPr>
            <p:cNvPr id="51" name="Ellipse 55">
              <a:extLst>
                <a:ext uri="{FF2B5EF4-FFF2-40B4-BE49-F238E27FC236}">
                  <a16:creationId xmlns:a16="http://schemas.microsoft.com/office/drawing/2014/main" id="{85B57D65-783D-F61B-5AE9-235BD68AC7DF}"/>
                </a:ext>
              </a:extLst>
            </p:cNvPr>
            <p:cNvSpPr/>
            <p:nvPr/>
          </p:nvSpPr>
          <p:spPr>
            <a:xfrm flipH="1">
              <a:off x="8205679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52" name="Tekstfelt 36">
              <a:extLst>
                <a:ext uri="{FF2B5EF4-FFF2-40B4-BE49-F238E27FC236}">
                  <a16:creationId xmlns:a16="http://schemas.microsoft.com/office/drawing/2014/main" id="{498351E9-9254-7743-8448-70F26EB3721C}"/>
                </a:ext>
              </a:extLst>
            </p:cNvPr>
            <p:cNvSpPr txBox="1"/>
            <p:nvPr/>
          </p:nvSpPr>
          <p:spPr>
            <a:xfrm flipH="1">
              <a:off x="8205679" y="2329729"/>
              <a:ext cx="1681247" cy="38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Industry</a:t>
              </a:r>
            </a:p>
          </p:txBody>
        </p:sp>
        <p:pic>
          <p:nvPicPr>
            <p:cNvPr id="53" name="Grafik 14">
              <a:extLst>
                <a:ext uri="{FF2B5EF4-FFF2-40B4-BE49-F238E27FC236}">
                  <a16:creationId xmlns:a16="http://schemas.microsoft.com/office/drawing/2014/main" id="{43D53053-9B01-9297-B4D0-0434134E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16007" y="1593716"/>
              <a:ext cx="660590" cy="660590"/>
            </a:xfrm>
            <a:prstGeom prst="rect">
              <a:avLst/>
            </a:prstGeom>
          </p:spPr>
        </p:pic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9F14640F-DC92-FE8D-E19F-C1D348F49EB1}"/>
              </a:ext>
            </a:extLst>
          </p:cNvPr>
          <p:cNvSpPr/>
          <p:nvPr/>
        </p:nvSpPr>
        <p:spPr>
          <a:xfrm>
            <a:off x="337645" y="4611378"/>
            <a:ext cx="11405937" cy="2110097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79B50C-69BC-8F02-5BF3-5262C8CEAFB4}"/>
              </a:ext>
            </a:extLst>
          </p:cNvPr>
          <p:cNvGrpSpPr/>
          <p:nvPr/>
        </p:nvGrpSpPr>
        <p:grpSpPr>
          <a:xfrm>
            <a:off x="941296" y="4858294"/>
            <a:ext cx="1589701" cy="1586594"/>
            <a:chOff x="808786" y="3372041"/>
            <a:chExt cx="3376119" cy="31895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A8AC4E81-E92D-E2E3-ECBD-A7360AC8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786" y="3372041"/>
              <a:ext cx="3376119" cy="318956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688E4D5-F67F-221D-35D6-A1ED93DA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40731" y="3603287"/>
              <a:ext cx="1066443" cy="1064319"/>
            </a:xfrm>
            <a:prstGeom prst="rect">
              <a:avLst/>
            </a:prstGeom>
          </p:spPr>
        </p:pic>
      </p:grpSp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A206D98B-8BD6-B7AF-DE57-2BABC13527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1274" y="5133045"/>
            <a:ext cx="1201512" cy="12015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0D8F-4577-58FE-3CDD-0FB3040F39B3}"/>
              </a:ext>
            </a:extLst>
          </p:cNvPr>
          <p:cNvCxnSpPr>
            <a:cxnSpLocks/>
          </p:cNvCxnSpPr>
          <p:nvPr/>
        </p:nvCxnSpPr>
        <p:spPr>
          <a:xfrm>
            <a:off x="2955676" y="5754108"/>
            <a:ext cx="2010462" cy="0"/>
          </a:xfrm>
          <a:prstGeom prst="line">
            <a:avLst/>
          </a:prstGeom>
          <a:ln w="66675" cmpd="sng">
            <a:solidFill>
              <a:schemeClr val="tx1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640ED-14B3-3968-D004-6C460BF4ED47}"/>
              </a:ext>
            </a:extLst>
          </p:cNvPr>
          <p:cNvCxnSpPr/>
          <p:nvPr/>
        </p:nvCxnSpPr>
        <p:spPr>
          <a:xfrm>
            <a:off x="6408914" y="5733801"/>
            <a:ext cx="2201686" cy="0"/>
          </a:xfrm>
          <a:prstGeom prst="straightConnector1">
            <a:avLst/>
          </a:prstGeom>
          <a:ln w="666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Graphic 13" descr="Cloud Computing with solid fill">
            <a:extLst>
              <a:ext uri="{FF2B5EF4-FFF2-40B4-BE49-F238E27FC236}">
                <a16:creationId xmlns:a16="http://schemas.microsoft.com/office/drawing/2014/main" id="{FF3F1366-B8A1-9031-A01B-3A2350A361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1172" y="4810704"/>
            <a:ext cx="1545646" cy="1545646"/>
          </a:xfrm>
          <a:prstGeom prst="rect">
            <a:avLst/>
          </a:prstGeom>
        </p:spPr>
      </p:pic>
      <p:pic>
        <p:nvPicPr>
          <p:cNvPr id="16" name="Graphic 15" descr="Leaky Tap with solid fill">
            <a:extLst>
              <a:ext uri="{FF2B5EF4-FFF2-40B4-BE49-F238E27FC236}">
                <a16:creationId xmlns:a16="http://schemas.microsoft.com/office/drawing/2014/main" id="{333867B0-DCA2-5ABD-5B5B-F7FFB439F8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5436" y="5383306"/>
            <a:ext cx="914400" cy="914400"/>
          </a:xfrm>
          <a:prstGeom prst="rect">
            <a:avLst/>
          </a:prstGeom>
        </p:spPr>
      </p:pic>
      <p:pic>
        <p:nvPicPr>
          <p:cNvPr id="20" name="Graphic 19" descr="Gears outline">
            <a:extLst>
              <a:ext uri="{FF2B5EF4-FFF2-40B4-BE49-F238E27FC236}">
                <a16:creationId xmlns:a16="http://schemas.microsoft.com/office/drawing/2014/main" id="{5B234D47-AFCD-5583-322F-85AFAE9FE8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50819" y="5517666"/>
            <a:ext cx="582764" cy="5827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7148BB-A9CC-2C53-CEEC-9CB6E88936C1}"/>
              </a:ext>
            </a:extLst>
          </p:cNvPr>
          <p:cNvCxnSpPr/>
          <p:nvPr/>
        </p:nvCxnSpPr>
        <p:spPr>
          <a:xfrm flipV="1">
            <a:off x="1649408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0743C2-929D-C05B-5B89-E35379B0EC9D}"/>
              </a:ext>
            </a:extLst>
          </p:cNvPr>
          <p:cNvCxnSpPr/>
          <p:nvPr/>
        </p:nvCxnSpPr>
        <p:spPr>
          <a:xfrm>
            <a:off x="1649408" y="275304"/>
            <a:ext cx="3105611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37899-9547-DB3F-5CBE-13F644A49C21}"/>
              </a:ext>
            </a:extLst>
          </p:cNvPr>
          <p:cNvCxnSpPr/>
          <p:nvPr/>
        </p:nvCxnSpPr>
        <p:spPr>
          <a:xfrm>
            <a:off x="6282786" y="275304"/>
            <a:ext cx="2863437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49D57FD-21CB-0601-EA31-672D9D25E3F7}"/>
              </a:ext>
            </a:extLst>
          </p:cNvPr>
          <p:cNvCxnSpPr/>
          <p:nvPr/>
        </p:nvCxnSpPr>
        <p:spPr>
          <a:xfrm flipV="1">
            <a:off x="4148346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3C239B-F2D6-27A1-ACCB-35FA99AFAA71}"/>
              </a:ext>
            </a:extLst>
          </p:cNvPr>
          <p:cNvCxnSpPr/>
          <p:nvPr/>
        </p:nvCxnSpPr>
        <p:spPr>
          <a:xfrm flipV="1">
            <a:off x="6647285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89B610-D235-C1CD-810A-A7ACE2E679B5}"/>
              </a:ext>
            </a:extLst>
          </p:cNvPr>
          <p:cNvSpPr txBox="1"/>
          <p:nvPr/>
        </p:nvSpPr>
        <p:spPr>
          <a:xfrm>
            <a:off x="489444" y="4397041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9FEF3"/>
                </a:highlight>
              </a:rPr>
              <a:t> Water Utility, Embedded SW . </a:t>
            </a:r>
            <a:endParaRPr lang="en-DK" dirty="0">
              <a:highlight>
                <a:srgbClr val="E9FEF3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FC2C9-17C2-2253-F7FC-26AD38B57D32}"/>
              </a:ext>
            </a:extLst>
          </p:cNvPr>
          <p:cNvSpPr txBox="1"/>
          <p:nvPr/>
        </p:nvSpPr>
        <p:spPr>
          <a:xfrm>
            <a:off x="8007000" y="4341709"/>
            <a:ext cx="314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9FEF3"/>
                </a:highlight>
              </a:rPr>
              <a:t> Water Utility, Cloud Solutions . </a:t>
            </a:r>
            <a:endParaRPr lang="en-DK" dirty="0">
              <a:highlight>
                <a:srgbClr val="E9FEF3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BDFE0-AF31-2228-A46D-A32E1ED37667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C66DE-A339-ED36-B4DE-E7C9FFFD8DDE}"/>
              </a:ext>
            </a:extLst>
          </p:cNvPr>
          <p:cNvSpPr txBox="1"/>
          <p:nvPr/>
        </p:nvSpPr>
        <p:spPr>
          <a:xfrm>
            <a:off x="4848686" y="9063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GRUNDFOS</a:t>
            </a:r>
            <a:endParaRPr lang="en-DK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5" name="Gruppe 27">
            <a:extLst>
              <a:ext uri="{FF2B5EF4-FFF2-40B4-BE49-F238E27FC236}">
                <a16:creationId xmlns:a16="http://schemas.microsoft.com/office/drawing/2014/main" id="{9D9EE84F-C4E7-8E9A-B4B0-CDE3B283E19C}"/>
              </a:ext>
            </a:extLst>
          </p:cNvPr>
          <p:cNvGrpSpPr/>
          <p:nvPr/>
        </p:nvGrpSpPr>
        <p:grpSpPr>
          <a:xfrm>
            <a:off x="8539552" y="487889"/>
            <a:ext cx="1166719" cy="1166720"/>
            <a:chOff x="10109386" y="1315367"/>
            <a:chExt cx="1681246" cy="1681247"/>
          </a:xfrm>
        </p:grpSpPr>
        <p:sp>
          <p:nvSpPr>
            <p:cNvPr id="17" name="Ellipse 55">
              <a:extLst>
                <a:ext uri="{FF2B5EF4-FFF2-40B4-BE49-F238E27FC236}">
                  <a16:creationId xmlns:a16="http://schemas.microsoft.com/office/drawing/2014/main" id="{352AB3BA-EC1E-8C57-49BB-1782D6FC10FC}"/>
                </a:ext>
              </a:extLst>
            </p:cNvPr>
            <p:cNvSpPr/>
            <p:nvPr/>
          </p:nvSpPr>
          <p:spPr>
            <a:xfrm flipH="1">
              <a:off x="10109386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18" name="Tekstfelt 36">
              <a:extLst>
                <a:ext uri="{FF2B5EF4-FFF2-40B4-BE49-F238E27FC236}">
                  <a16:creationId xmlns:a16="http://schemas.microsoft.com/office/drawing/2014/main" id="{9EA55878-1BD7-46DE-64CF-425799450F11}"/>
                </a:ext>
              </a:extLst>
            </p:cNvPr>
            <p:cNvSpPr txBox="1"/>
            <p:nvPr/>
          </p:nvSpPr>
          <p:spPr>
            <a:xfrm flipH="1">
              <a:off x="10109386" y="2329729"/>
              <a:ext cx="1681246" cy="387144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Water Utility</a:t>
              </a:r>
            </a:p>
          </p:txBody>
        </p:sp>
        <p:pic>
          <p:nvPicPr>
            <p:cNvPr id="19" name="Grafik 17">
              <a:extLst>
                <a:ext uri="{FF2B5EF4-FFF2-40B4-BE49-F238E27FC236}">
                  <a16:creationId xmlns:a16="http://schemas.microsoft.com/office/drawing/2014/main" id="{F1C17945-43FC-0549-F795-4E1FF041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0619714" y="1593716"/>
              <a:ext cx="660590" cy="660590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8E02D7-A6D8-5E20-C8FA-1221DFBB1552}"/>
              </a:ext>
            </a:extLst>
          </p:cNvPr>
          <p:cNvCxnSpPr/>
          <p:nvPr/>
        </p:nvCxnSpPr>
        <p:spPr>
          <a:xfrm flipV="1">
            <a:off x="9122911" y="256969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7AE9D15-671E-2C02-7C46-88511530269C}"/>
              </a:ext>
            </a:extLst>
          </p:cNvPr>
          <p:cNvSpPr/>
          <p:nvPr/>
        </p:nvSpPr>
        <p:spPr>
          <a:xfrm>
            <a:off x="8539552" y="487889"/>
            <a:ext cx="1166713" cy="1166713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E01855-1915-66B6-1779-3E6A94BC98DF}"/>
              </a:ext>
            </a:extLst>
          </p:cNvPr>
          <p:cNvSpPr txBox="1"/>
          <p:nvPr/>
        </p:nvSpPr>
        <p:spPr>
          <a:xfrm>
            <a:off x="11925402" y="650703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4</a:t>
            </a:r>
            <a:endParaRPr lang="en-DK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1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U-solar-case-wide1-master">
            <a:extLst>
              <a:ext uri="{FF2B5EF4-FFF2-40B4-BE49-F238E27FC236}">
                <a16:creationId xmlns:a16="http://schemas.microsoft.com/office/drawing/2014/main" id="{485A84E1-66CA-471B-6C55-0D1E4968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9" y="0"/>
            <a:ext cx="12255297" cy="68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12995-79D7-456B-4936-AE984BF2D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04442-A2F9-6442-AC47-79D3CBE769CD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42" name="Gruppe 23">
            <a:extLst>
              <a:ext uri="{FF2B5EF4-FFF2-40B4-BE49-F238E27FC236}">
                <a16:creationId xmlns:a16="http://schemas.microsoft.com/office/drawing/2014/main" id="{99BA0C45-6F82-B319-BD90-565DAE32AFC3}"/>
              </a:ext>
            </a:extLst>
          </p:cNvPr>
          <p:cNvGrpSpPr/>
          <p:nvPr/>
        </p:nvGrpSpPr>
        <p:grpSpPr>
          <a:xfrm>
            <a:off x="3541675" y="553654"/>
            <a:ext cx="1213344" cy="1166720"/>
            <a:chOff x="6300350" y="1315367"/>
            <a:chExt cx="1681246" cy="1681247"/>
          </a:xfrm>
        </p:grpSpPr>
        <p:sp>
          <p:nvSpPr>
            <p:cNvPr id="43" name="Ellipse 55">
              <a:extLst>
                <a:ext uri="{FF2B5EF4-FFF2-40B4-BE49-F238E27FC236}">
                  <a16:creationId xmlns:a16="http://schemas.microsoft.com/office/drawing/2014/main" id="{03A115F7-8CCA-515F-5234-C4E4338720CE}"/>
                </a:ext>
              </a:extLst>
            </p:cNvPr>
            <p:cNvSpPr/>
            <p:nvPr/>
          </p:nvSpPr>
          <p:spPr>
            <a:xfrm flipH="1">
              <a:off x="630035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4" name="Tekstfelt 36">
              <a:extLst>
                <a:ext uri="{FF2B5EF4-FFF2-40B4-BE49-F238E27FC236}">
                  <a16:creationId xmlns:a16="http://schemas.microsoft.com/office/drawing/2014/main" id="{CD4B2DA9-7AF5-44B3-1761-F972DBC69199}"/>
                </a:ext>
              </a:extLst>
            </p:cNvPr>
            <p:cNvSpPr txBox="1"/>
            <p:nvPr/>
          </p:nvSpPr>
          <p:spPr>
            <a:xfrm flipH="1">
              <a:off x="630035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Commercial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5" name="Grafik 9">
              <a:extLst>
                <a:ext uri="{FF2B5EF4-FFF2-40B4-BE49-F238E27FC236}">
                  <a16:creationId xmlns:a16="http://schemas.microsoft.com/office/drawing/2014/main" id="{AA8546E2-0B00-41CA-DDC4-600AC422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067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46" name="Gruppe 21">
            <a:extLst>
              <a:ext uri="{FF2B5EF4-FFF2-40B4-BE49-F238E27FC236}">
                <a16:creationId xmlns:a16="http://schemas.microsoft.com/office/drawing/2014/main" id="{AC2A23F8-C0D8-ABCE-CD37-3EBE37C2087B}"/>
              </a:ext>
            </a:extLst>
          </p:cNvPr>
          <p:cNvGrpSpPr/>
          <p:nvPr/>
        </p:nvGrpSpPr>
        <p:grpSpPr>
          <a:xfrm>
            <a:off x="1042737" y="553654"/>
            <a:ext cx="1213344" cy="1166720"/>
            <a:chOff x="4321280" y="1315367"/>
            <a:chExt cx="1681246" cy="1681247"/>
          </a:xfrm>
        </p:grpSpPr>
        <p:sp>
          <p:nvSpPr>
            <p:cNvPr id="47" name="Ellipse 55">
              <a:extLst>
                <a:ext uri="{FF2B5EF4-FFF2-40B4-BE49-F238E27FC236}">
                  <a16:creationId xmlns:a16="http://schemas.microsoft.com/office/drawing/2014/main" id="{7CC92CF9-4E07-A021-08ED-A991C5E61BEB}"/>
                </a:ext>
              </a:extLst>
            </p:cNvPr>
            <p:cNvSpPr/>
            <p:nvPr/>
          </p:nvSpPr>
          <p:spPr>
            <a:xfrm flipH="1">
              <a:off x="4321280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48" name="Tekstfelt 36">
              <a:extLst>
                <a:ext uri="{FF2B5EF4-FFF2-40B4-BE49-F238E27FC236}">
                  <a16:creationId xmlns:a16="http://schemas.microsoft.com/office/drawing/2014/main" id="{7CE8CD9A-530D-7A89-65E8-55DF88BC39EF}"/>
                </a:ext>
              </a:extLst>
            </p:cNvPr>
            <p:cNvSpPr txBox="1"/>
            <p:nvPr/>
          </p:nvSpPr>
          <p:spPr>
            <a:xfrm flipH="1">
              <a:off x="4321280" y="2255989"/>
              <a:ext cx="1681246" cy="64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Domestic </a:t>
              </a:r>
              <a:b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</a:b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Buildings</a:t>
              </a:r>
            </a:p>
          </p:txBody>
        </p:sp>
        <p:pic>
          <p:nvPicPr>
            <p:cNvPr id="49" name="Grafik 12">
              <a:extLst>
                <a:ext uri="{FF2B5EF4-FFF2-40B4-BE49-F238E27FC236}">
                  <a16:creationId xmlns:a16="http://schemas.microsoft.com/office/drawing/2014/main" id="{41021930-FEE1-B210-AAF7-FC623E7C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31608" y="1593716"/>
              <a:ext cx="660590" cy="660590"/>
            </a:xfrm>
            <a:prstGeom prst="rect">
              <a:avLst/>
            </a:prstGeom>
          </p:spPr>
        </p:pic>
      </p:grpSp>
      <p:grpSp>
        <p:nvGrpSpPr>
          <p:cNvPr id="50" name="Gruppe 26">
            <a:extLst>
              <a:ext uri="{FF2B5EF4-FFF2-40B4-BE49-F238E27FC236}">
                <a16:creationId xmlns:a16="http://schemas.microsoft.com/office/drawing/2014/main" id="{4C2624BF-D394-80AF-AF22-3DB05BF7DE38}"/>
              </a:ext>
            </a:extLst>
          </p:cNvPr>
          <p:cNvGrpSpPr/>
          <p:nvPr/>
        </p:nvGrpSpPr>
        <p:grpSpPr>
          <a:xfrm>
            <a:off x="6040614" y="532568"/>
            <a:ext cx="1213344" cy="1166720"/>
            <a:chOff x="8205679" y="1315367"/>
            <a:chExt cx="1681247" cy="1681247"/>
          </a:xfrm>
        </p:grpSpPr>
        <p:sp>
          <p:nvSpPr>
            <p:cNvPr id="51" name="Ellipse 55">
              <a:extLst>
                <a:ext uri="{FF2B5EF4-FFF2-40B4-BE49-F238E27FC236}">
                  <a16:creationId xmlns:a16="http://schemas.microsoft.com/office/drawing/2014/main" id="{85B57D65-783D-F61B-5AE9-235BD68AC7DF}"/>
                </a:ext>
              </a:extLst>
            </p:cNvPr>
            <p:cNvSpPr/>
            <p:nvPr/>
          </p:nvSpPr>
          <p:spPr>
            <a:xfrm flipH="1">
              <a:off x="8205679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52" name="Tekstfelt 36">
              <a:extLst>
                <a:ext uri="{FF2B5EF4-FFF2-40B4-BE49-F238E27FC236}">
                  <a16:creationId xmlns:a16="http://schemas.microsoft.com/office/drawing/2014/main" id="{498351E9-9254-7743-8448-70F26EB3721C}"/>
                </a:ext>
              </a:extLst>
            </p:cNvPr>
            <p:cNvSpPr txBox="1"/>
            <p:nvPr/>
          </p:nvSpPr>
          <p:spPr>
            <a:xfrm flipH="1">
              <a:off x="8205679" y="2329729"/>
              <a:ext cx="1681247" cy="38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Industry</a:t>
              </a:r>
            </a:p>
          </p:txBody>
        </p:sp>
        <p:pic>
          <p:nvPicPr>
            <p:cNvPr id="53" name="Grafik 14">
              <a:extLst>
                <a:ext uri="{FF2B5EF4-FFF2-40B4-BE49-F238E27FC236}">
                  <a16:creationId xmlns:a16="http://schemas.microsoft.com/office/drawing/2014/main" id="{43D53053-9B01-9297-B4D0-0434134E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16007" y="1593716"/>
              <a:ext cx="660590" cy="660590"/>
            </a:xfrm>
            <a:prstGeom prst="rect">
              <a:avLst/>
            </a:prstGeom>
          </p:spPr>
        </p:pic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9F14640F-DC92-FE8D-E19F-C1D348F49EB1}"/>
              </a:ext>
            </a:extLst>
          </p:cNvPr>
          <p:cNvSpPr/>
          <p:nvPr/>
        </p:nvSpPr>
        <p:spPr>
          <a:xfrm>
            <a:off x="337645" y="4611378"/>
            <a:ext cx="11405937" cy="2110097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79B50C-69BC-8F02-5BF3-5262C8CEAFB4}"/>
              </a:ext>
            </a:extLst>
          </p:cNvPr>
          <p:cNvGrpSpPr/>
          <p:nvPr/>
        </p:nvGrpSpPr>
        <p:grpSpPr>
          <a:xfrm>
            <a:off x="941296" y="4858294"/>
            <a:ext cx="1589701" cy="1586594"/>
            <a:chOff x="808786" y="3372041"/>
            <a:chExt cx="3376119" cy="31895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A8AC4E81-E92D-E2E3-ECBD-A7360AC8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786" y="3372041"/>
              <a:ext cx="3376119" cy="318956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688E4D5-F67F-221D-35D6-A1ED93DA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40731" y="3603287"/>
              <a:ext cx="1066443" cy="1064319"/>
            </a:xfrm>
            <a:prstGeom prst="rect">
              <a:avLst/>
            </a:prstGeom>
          </p:spPr>
        </p:pic>
      </p:grpSp>
      <p:pic>
        <p:nvPicPr>
          <p:cNvPr id="3" name="Graphic 2" descr="Paper with solid fill">
            <a:extLst>
              <a:ext uri="{FF2B5EF4-FFF2-40B4-BE49-F238E27FC236}">
                <a16:creationId xmlns:a16="http://schemas.microsoft.com/office/drawing/2014/main" id="{A206D98B-8BD6-B7AF-DE57-2BABC13527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1274" y="5133045"/>
            <a:ext cx="1201512" cy="12015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0D8F-4577-58FE-3CDD-0FB3040F39B3}"/>
              </a:ext>
            </a:extLst>
          </p:cNvPr>
          <p:cNvCxnSpPr>
            <a:cxnSpLocks/>
          </p:cNvCxnSpPr>
          <p:nvPr/>
        </p:nvCxnSpPr>
        <p:spPr>
          <a:xfrm>
            <a:off x="2955676" y="5754108"/>
            <a:ext cx="2010462" cy="0"/>
          </a:xfrm>
          <a:prstGeom prst="line">
            <a:avLst/>
          </a:prstGeom>
          <a:ln w="66675" cmpd="sng">
            <a:solidFill>
              <a:schemeClr val="tx1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640ED-14B3-3968-D004-6C460BF4ED47}"/>
              </a:ext>
            </a:extLst>
          </p:cNvPr>
          <p:cNvCxnSpPr/>
          <p:nvPr/>
        </p:nvCxnSpPr>
        <p:spPr>
          <a:xfrm>
            <a:off x="6408914" y="5733801"/>
            <a:ext cx="2201686" cy="0"/>
          </a:xfrm>
          <a:prstGeom prst="straightConnector1">
            <a:avLst/>
          </a:prstGeom>
          <a:ln w="666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Graphic 13" descr="Cloud Computing with solid fill">
            <a:extLst>
              <a:ext uri="{FF2B5EF4-FFF2-40B4-BE49-F238E27FC236}">
                <a16:creationId xmlns:a16="http://schemas.microsoft.com/office/drawing/2014/main" id="{FF3F1366-B8A1-9031-A01B-3A2350A361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1172" y="4810704"/>
            <a:ext cx="1545646" cy="1545646"/>
          </a:xfrm>
          <a:prstGeom prst="rect">
            <a:avLst/>
          </a:prstGeom>
        </p:spPr>
      </p:pic>
      <p:pic>
        <p:nvPicPr>
          <p:cNvPr id="16" name="Graphic 15" descr="Leaky Tap with solid fill">
            <a:extLst>
              <a:ext uri="{FF2B5EF4-FFF2-40B4-BE49-F238E27FC236}">
                <a16:creationId xmlns:a16="http://schemas.microsoft.com/office/drawing/2014/main" id="{333867B0-DCA2-5ABD-5B5B-F7FFB439F8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5436" y="5383306"/>
            <a:ext cx="914400" cy="914400"/>
          </a:xfrm>
          <a:prstGeom prst="rect">
            <a:avLst/>
          </a:prstGeom>
        </p:spPr>
      </p:pic>
      <p:pic>
        <p:nvPicPr>
          <p:cNvPr id="20" name="Graphic 19" descr="Gears outline">
            <a:extLst>
              <a:ext uri="{FF2B5EF4-FFF2-40B4-BE49-F238E27FC236}">
                <a16:creationId xmlns:a16="http://schemas.microsoft.com/office/drawing/2014/main" id="{5B234D47-AFCD-5583-322F-85AFAE9FE8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50819" y="5517666"/>
            <a:ext cx="582764" cy="5827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7148BB-A9CC-2C53-CEEC-9CB6E88936C1}"/>
              </a:ext>
            </a:extLst>
          </p:cNvPr>
          <p:cNvCxnSpPr/>
          <p:nvPr/>
        </p:nvCxnSpPr>
        <p:spPr>
          <a:xfrm flipV="1">
            <a:off x="1649408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0743C2-929D-C05B-5B89-E35379B0EC9D}"/>
              </a:ext>
            </a:extLst>
          </p:cNvPr>
          <p:cNvCxnSpPr/>
          <p:nvPr/>
        </p:nvCxnSpPr>
        <p:spPr>
          <a:xfrm>
            <a:off x="1649408" y="275304"/>
            <a:ext cx="3105611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37899-9547-DB3F-5CBE-13F644A49C21}"/>
              </a:ext>
            </a:extLst>
          </p:cNvPr>
          <p:cNvCxnSpPr/>
          <p:nvPr/>
        </p:nvCxnSpPr>
        <p:spPr>
          <a:xfrm>
            <a:off x="6282786" y="275304"/>
            <a:ext cx="2863437" cy="0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49D57FD-21CB-0601-EA31-672D9D25E3F7}"/>
              </a:ext>
            </a:extLst>
          </p:cNvPr>
          <p:cNvCxnSpPr/>
          <p:nvPr/>
        </p:nvCxnSpPr>
        <p:spPr>
          <a:xfrm flipV="1">
            <a:off x="4148346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3C239B-F2D6-27A1-ACCB-35FA99AFAA71}"/>
              </a:ext>
            </a:extLst>
          </p:cNvPr>
          <p:cNvCxnSpPr/>
          <p:nvPr/>
        </p:nvCxnSpPr>
        <p:spPr>
          <a:xfrm flipV="1">
            <a:off x="6647285" y="275304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89B610-D235-C1CD-810A-A7ACE2E679B5}"/>
              </a:ext>
            </a:extLst>
          </p:cNvPr>
          <p:cNvSpPr txBox="1"/>
          <p:nvPr/>
        </p:nvSpPr>
        <p:spPr>
          <a:xfrm>
            <a:off x="489444" y="4397041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9FEF3"/>
                </a:highlight>
              </a:rPr>
              <a:t> Water Utility, Embedded SW . </a:t>
            </a:r>
            <a:endParaRPr lang="en-DK" dirty="0">
              <a:highlight>
                <a:srgbClr val="E9FEF3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CC01E-CA2F-3875-0827-890821C25A6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35491" y="2018934"/>
            <a:ext cx="3683670" cy="44925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FEE55E-1047-8BE6-7D11-9090D12BE4D9}"/>
              </a:ext>
            </a:extLst>
          </p:cNvPr>
          <p:cNvSpPr txBox="1"/>
          <p:nvPr/>
        </p:nvSpPr>
        <p:spPr>
          <a:xfrm>
            <a:off x="5252520" y="3583751"/>
            <a:ext cx="3051082" cy="111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WoT</a:t>
            </a:r>
            <a:r>
              <a:rPr lang="en-US" dirty="0">
                <a:solidFill>
                  <a:schemeClr val="bg2"/>
                </a:solidFill>
              </a:rPr>
              <a:t> “Thing Description </a:t>
            </a:r>
            <a:r>
              <a:rPr lang="en-US" dirty="0" err="1">
                <a:solidFill>
                  <a:schemeClr val="bg2"/>
                </a:solidFill>
              </a:rPr>
              <a:t>FIle</a:t>
            </a:r>
            <a:endParaRPr lang="en-DK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D23DF-900A-DC67-C5F2-705C388665AD}"/>
              </a:ext>
            </a:extLst>
          </p:cNvPr>
          <p:cNvSpPr txBox="1"/>
          <p:nvPr/>
        </p:nvSpPr>
        <p:spPr>
          <a:xfrm>
            <a:off x="8007000" y="4341709"/>
            <a:ext cx="314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9FEF3"/>
                </a:highlight>
              </a:rPr>
              <a:t> Water Utility, Cloud Solutions . </a:t>
            </a:r>
            <a:endParaRPr lang="en-DK" dirty="0">
              <a:highlight>
                <a:srgbClr val="E9FEF3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1ECF-A5E6-4A80-D5D7-73C03893C6C2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grpSp>
        <p:nvGrpSpPr>
          <p:cNvPr id="4" name="Gruppe 27">
            <a:extLst>
              <a:ext uri="{FF2B5EF4-FFF2-40B4-BE49-F238E27FC236}">
                <a16:creationId xmlns:a16="http://schemas.microsoft.com/office/drawing/2014/main" id="{1DA6F0F7-A019-4EFB-DE85-E28EA7D27243}"/>
              </a:ext>
            </a:extLst>
          </p:cNvPr>
          <p:cNvGrpSpPr/>
          <p:nvPr/>
        </p:nvGrpSpPr>
        <p:grpSpPr>
          <a:xfrm>
            <a:off x="8539552" y="487889"/>
            <a:ext cx="1166719" cy="1166720"/>
            <a:chOff x="10109386" y="1315367"/>
            <a:chExt cx="1681246" cy="1681247"/>
          </a:xfrm>
        </p:grpSpPr>
        <p:sp>
          <p:nvSpPr>
            <p:cNvPr id="10" name="Ellipse 55">
              <a:extLst>
                <a:ext uri="{FF2B5EF4-FFF2-40B4-BE49-F238E27FC236}">
                  <a16:creationId xmlns:a16="http://schemas.microsoft.com/office/drawing/2014/main" id="{E5F18813-5441-E726-2A11-D2CE7AE3C391}"/>
                </a:ext>
              </a:extLst>
            </p:cNvPr>
            <p:cNvSpPr/>
            <p:nvPr/>
          </p:nvSpPr>
          <p:spPr>
            <a:xfrm flipH="1">
              <a:off x="10109386" y="1315367"/>
              <a:ext cx="1681246" cy="1681247"/>
            </a:xfrm>
            <a:prstGeom prst="ellipse">
              <a:avLst/>
            </a:prstGeom>
            <a:solidFill>
              <a:srgbClr val="F7EDDB">
                <a:alpha val="66369"/>
              </a:srgbClr>
            </a:solidFill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undfos TheSans SemiLight"/>
                <a:ea typeface="+mn-ea"/>
                <a:cs typeface="+mn-cs"/>
              </a:endParaRPr>
            </a:p>
          </p:txBody>
        </p:sp>
        <p:sp>
          <p:nvSpPr>
            <p:cNvPr id="11" name="Tekstfelt 36">
              <a:extLst>
                <a:ext uri="{FF2B5EF4-FFF2-40B4-BE49-F238E27FC236}">
                  <a16:creationId xmlns:a16="http://schemas.microsoft.com/office/drawing/2014/main" id="{F81723BB-3456-32DE-F5AD-56EF03E00993}"/>
                </a:ext>
              </a:extLst>
            </p:cNvPr>
            <p:cNvSpPr txBox="1"/>
            <p:nvPr/>
          </p:nvSpPr>
          <p:spPr>
            <a:xfrm flipH="1">
              <a:off x="10109386" y="2329729"/>
              <a:ext cx="1681246" cy="387144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ts val="1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11497B"/>
                  </a:solidFill>
                  <a:effectLst/>
                  <a:uLnTx/>
                  <a:uFillTx/>
                  <a:latin typeface="Grundfos TheSans" panose="020B0502050302020203" pitchFamily="34" charset="0"/>
                </a:rPr>
                <a:t>Water Utility</a:t>
              </a:r>
            </a:p>
          </p:txBody>
        </p:sp>
        <p:pic>
          <p:nvPicPr>
            <p:cNvPr id="13" name="Grafik 17">
              <a:extLst>
                <a:ext uri="{FF2B5EF4-FFF2-40B4-BE49-F238E27FC236}">
                  <a16:creationId xmlns:a16="http://schemas.microsoft.com/office/drawing/2014/main" id="{D083F5E1-1F45-CE30-59F1-FE1E785D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0619714" y="1593716"/>
              <a:ext cx="660590" cy="660590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633C1E-416F-9A3C-C617-0695BF656483}"/>
              </a:ext>
            </a:extLst>
          </p:cNvPr>
          <p:cNvCxnSpPr/>
          <p:nvPr/>
        </p:nvCxnSpPr>
        <p:spPr>
          <a:xfrm flipV="1">
            <a:off x="9122911" y="256969"/>
            <a:ext cx="0" cy="257264"/>
          </a:xfrm>
          <a:prstGeom prst="lin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58691EC-5509-1FCB-53D0-8A209A4AB24F}"/>
              </a:ext>
            </a:extLst>
          </p:cNvPr>
          <p:cNvSpPr/>
          <p:nvPr/>
        </p:nvSpPr>
        <p:spPr>
          <a:xfrm>
            <a:off x="8539552" y="487889"/>
            <a:ext cx="1166713" cy="1166713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7B26A-F510-61BD-918D-3250D577593D}"/>
              </a:ext>
            </a:extLst>
          </p:cNvPr>
          <p:cNvSpPr txBox="1"/>
          <p:nvPr/>
        </p:nvSpPr>
        <p:spPr>
          <a:xfrm>
            <a:off x="4848686" y="9063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GRUNDFOS</a:t>
            </a:r>
            <a:endParaRPr lang="en-DK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99CEB-8361-6E70-560C-00D4E0F19F8F}"/>
              </a:ext>
            </a:extLst>
          </p:cNvPr>
          <p:cNvSpPr txBox="1"/>
          <p:nvPr/>
        </p:nvSpPr>
        <p:spPr>
          <a:xfrm>
            <a:off x="11925402" y="650703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5</a:t>
            </a:r>
            <a:endParaRPr lang="en-DK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3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4F8E97-1A0B-5ACC-8612-379594699007}"/>
              </a:ext>
            </a:extLst>
          </p:cNvPr>
          <p:cNvSpPr txBox="1"/>
          <p:nvPr/>
        </p:nvSpPr>
        <p:spPr>
          <a:xfrm>
            <a:off x="1792971" y="2188353"/>
            <a:ext cx="799449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Goal: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Engineers document their engineering using standardized digital artifacts (</a:t>
            </a:r>
            <a:r>
              <a:rPr lang="en-US" sz="1600" dirty="0" err="1">
                <a:solidFill>
                  <a:srgbClr val="FFFFFF"/>
                </a:solidFill>
              </a:rPr>
              <a:t>SysML</a:t>
            </a:r>
            <a:r>
              <a:rPr lang="en-US" sz="1600" dirty="0">
                <a:solidFill>
                  <a:srgbClr val="FFFFFF"/>
                </a:solidFill>
              </a:rPr>
              <a:t>, UML, </a:t>
            </a:r>
            <a:r>
              <a:rPr lang="en-US" sz="1600" dirty="0" err="1">
                <a:solidFill>
                  <a:srgbClr val="FFFFFF"/>
                </a:solidFill>
              </a:rPr>
              <a:t>WoT</a:t>
            </a:r>
            <a:r>
              <a:rPr lang="en-US" sz="1600" dirty="0">
                <a:solidFill>
                  <a:srgbClr val="FFFFFF"/>
                </a:solidFill>
              </a:rPr>
              <a:t>, IEC/ISO 81346,…)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We can store and retrieve master data about what software is combined with what hardware for enterprise-size portfolio (~600.000 types of pumps).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Reuse RDF community released standardized IDO modelling patterns and reasoning modules for equipment, qualities and quality data (POSC Caesar Association (PCA)).</a:t>
            </a:r>
          </a:p>
          <a:p>
            <a:pPr marL="342900" indent="-342900">
              <a:buFontTx/>
              <a:buAutoNum type="arabicParenR"/>
            </a:pP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en-US" sz="1600" dirty="0">
                <a:solidFill>
                  <a:srgbClr val="FFFFFF"/>
                </a:solidFill>
              </a:rPr>
              <a:t>We want to minimize the amount of bespoke semantic analysis scripts being written.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AF2633-DF5C-A6AE-1913-272384DBF69B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BC07ED-4A58-FF0A-B25D-D5C2BDD12274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8EB50-2542-DD99-39C7-8A913FCEA3A4}"/>
              </a:ext>
            </a:extLst>
          </p:cNvPr>
          <p:cNvSpPr txBox="1"/>
          <p:nvPr/>
        </p:nvSpPr>
        <p:spPr>
          <a:xfrm>
            <a:off x="384177" y="244441"/>
            <a:ext cx="40034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IDO based </a:t>
            </a:r>
            <a:r>
              <a:rPr lang="en-US" sz="36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77A50-15DB-E9D6-CA2C-A9FBCAFCED9E}"/>
              </a:ext>
            </a:extLst>
          </p:cNvPr>
          <p:cNvSpPr txBox="1"/>
          <p:nvPr/>
        </p:nvSpPr>
        <p:spPr>
          <a:xfrm>
            <a:off x="11925402" y="650703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6</a:t>
            </a:r>
            <a:endParaRPr lang="en-DK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5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3F0723F-CB52-DE08-D6EE-3BB80FD4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1541" y="1366091"/>
            <a:ext cx="5075971" cy="4795493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B85C08F-2B0D-5CE6-72D5-89C37CF415E1}"/>
              </a:ext>
            </a:extLst>
          </p:cNvPr>
          <p:cNvSpPr txBox="1">
            <a:spLocks/>
          </p:cNvSpPr>
          <p:nvPr/>
        </p:nvSpPr>
        <p:spPr>
          <a:xfrm>
            <a:off x="364972" y="266280"/>
            <a:ext cx="6597687" cy="10162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rgbClr val="126A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IDO use case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5A371-0367-B283-2A71-718DD6E7DA51}"/>
              </a:ext>
            </a:extLst>
          </p:cNvPr>
          <p:cNvSpPr txBox="1"/>
          <p:nvPr/>
        </p:nvSpPr>
        <p:spPr>
          <a:xfrm>
            <a:off x="3324340" y="266280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“Pump with firmware”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72D08-5567-8DD5-22C5-7E09899BF01C}"/>
              </a:ext>
            </a:extLst>
          </p:cNvPr>
          <p:cNvSpPr txBox="1"/>
          <p:nvPr/>
        </p:nvSpPr>
        <p:spPr>
          <a:xfrm>
            <a:off x="506777" y="3018622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IoT data stream: </a:t>
            </a:r>
          </a:p>
          <a:p>
            <a:pPr algn="l"/>
            <a:r>
              <a:rPr lang="en-US" sz="1600" dirty="0"/>
              <a:t>Pumped liquid temperature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948DB7-71E1-9F7E-3401-2E956FC33F76}"/>
              </a:ext>
            </a:extLst>
          </p:cNvPr>
          <p:cNvCxnSpPr>
            <a:cxnSpLocks/>
          </p:cNvCxnSpPr>
          <p:nvPr/>
        </p:nvCxnSpPr>
        <p:spPr>
          <a:xfrm flipV="1">
            <a:off x="6096000" y="2810182"/>
            <a:ext cx="2508173" cy="1607582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34D940-C2F1-0E8A-D25B-2EF94E67803E}"/>
              </a:ext>
            </a:extLst>
          </p:cNvPr>
          <p:cNvSpPr txBox="1"/>
          <p:nvPr/>
        </p:nvSpPr>
        <p:spPr>
          <a:xfrm>
            <a:off x="8604172" y="2313542"/>
            <a:ext cx="334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Temperature sensor (from supplier) measures pump housing temperature</a:t>
            </a:r>
            <a:endParaRPr lang="en-DK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96BD3D-E293-14F1-9AC2-5D2A16A5E4A9}"/>
              </a:ext>
            </a:extLst>
          </p:cNvPr>
          <p:cNvCxnSpPr>
            <a:cxnSpLocks/>
          </p:cNvCxnSpPr>
          <p:nvPr/>
        </p:nvCxnSpPr>
        <p:spPr>
          <a:xfrm flipV="1">
            <a:off x="6632154" y="5299113"/>
            <a:ext cx="2313542" cy="36355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61374B-4145-C524-540C-0866A1AB8BB8}"/>
              </a:ext>
            </a:extLst>
          </p:cNvPr>
          <p:cNvSpPr txBox="1"/>
          <p:nvPr/>
        </p:nvSpPr>
        <p:spPr>
          <a:xfrm>
            <a:off x="9042043" y="4760504"/>
            <a:ext cx="277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Pumped Liquid temperature</a:t>
            </a:r>
          </a:p>
          <a:p>
            <a:pPr algn="l"/>
            <a:r>
              <a:rPr lang="en-US" sz="1600" dirty="0"/>
              <a:t>is not directly measured, but estimated</a:t>
            </a:r>
            <a:endParaRPr lang="en-DK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9D119F-06DE-F086-573F-1601BEE955F4}"/>
              </a:ext>
            </a:extLst>
          </p:cNvPr>
          <p:cNvCxnSpPr/>
          <p:nvPr/>
        </p:nvCxnSpPr>
        <p:spPr>
          <a:xfrm>
            <a:off x="2302525" y="1564395"/>
            <a:ext cx="2368627" cy="396607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AB679-9293-6793-656B-EEF3D7D2C192}"/>
              </a:ext>
            </a:extLst>
          </p:cNvPr>
          <p:cNvSpPr txBox="1"/>
          <p:nvPr/>
        </p:nvSpPr>
        <p:spPr>
          <a:xfrm>
            <a:off x="364972" y="1079653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Software estimate</a:t>
            </a:r>
          </a:p>
          <a:p>
            <a:pPr algn="l"/>
            <a:r>
              <a:rPr lang="en-US" sz="1600" dirty="0"/>
              <a:t>Liquid temperature</a:t>
            </a:r>
            <a:endParaRPr lang="en-DK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FADDE2-F557-02B2-8B4D-5CB5B2FC48CD}"/>
              </a:ext>
            </a:extLst>
          </p:cNvPr>
          <p:cNvCxnSpPr/>
          <p:nvPr/>
        </p:nvCxnSpPr>
        <p:spPr>
          <a:xfrm flipH="1">
            <a:off x="2302525" y="3161841"/>
            <a:ext cx="881350" cy="0"/>
          </a:xfrm>
          <a:prstGeom prst="straightConnector1">
            <a:avLst/>
          </a:prstGeom>
          <a:ln>
            <a:solidFill>
              <a:schemeClr val="accent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B1D2C6-C0E9-7E7D-D269-541EC6D4590F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/>
              <a:t>Brandt, Brynildsen, </a:t>
            </a:r>
            <a:r>
              <a:rPr lang="da-DK" sz="1000" b="1" i="1" dirty="0"/>
              <a:t>Hodkiewicz</a:t>
            </a:r>
            <a:r>
              <a:rPr lang="en-GB" sz="1000" b="1" i="1" dirty="0"/>
              <a:t> , Klüwer</a:t>
            </a:r>
            <a:r>
              <a:rPr lang="da-DK" sz="1000" b="1" i="1" dirty="0"/>
              <a:t>, </a:t>
            </a:r>
            <a:r>
              <a:rPr lang="en-GB" sz="1000" b="1" i="1" dirty="0"/>
              <a:t>Woods @ ISWC2023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44853-1E69-D9E8-1FA4-0808CCAAA4B4}"/>
              </a:ext>
            </a:extLst>
          </p:cNvPr>
          <p:cNvSpPr txBox="1"/>
          <p:nvPr/>
        </p:nvSpPr>
        <p:spPr>
          <a:xfrm>
            <a:off x="4477996" y="3980102"/>
            <a:ext cx="5662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highlight>
                  <a:srgbClr val="FF00FF"/>
                </a:highlight>
              </a:rPr>
              <a:t>1) Activity: housing temperature observation (sensor memory)</a:t>
            </a:r>
            <a:endParaRPr lang="en-DK" sz="1600" dirty="0">
              <a:highlight>
                <a:srgbClr val="FF00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7984E-9F67-5A24-3911-77F493C5B2AA}"/>
              </a:ext>
            </a:extLst>
          </p:cNvPr>
          <p:cNvSpPr txBox="1"/>
          <p:nvPr/>
        </p:nvSpPr>
        <p:spPr>
          <a:xfrm>
            <a:off x="3498382" y="1409317"/>
            <a:ext cx="4152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highlight>
                  <a:srgbClr val="FF00FF"/>
                </a:highlight>
              </a:rPr>
              <a:t>2) Activity: down sampling to pump memory</a:t>
            </a:r>
            <a:endParaRPr lang="en-DK" sz="1600" dirty="0">
              <a:highlight>
                <a:srgbClr val="FF00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C8482-AA54-E082-CF50-5572B8D1E2FB}"/>
              </a:ext>
            </a:extLst>
          </p:cNvPr>
          <p:cNvSpPr txBox="1"/>
          <p:nvPr/>
        </p:nvSpPr>
        <p:spPr>
          <a:xfrm>
            <a:off x="3512475" y="2216740"/>
            <a:ext cx="3842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highlight>
                  <a:srgbClr val="FF00FF"/>
                </a:highlight>
              </a:rPr>
              <a:t>3a) Activity: estimate Liquid temperature</a:t>
            </a:r>
            <a:endParaRPr lang="en-DK" sz="1600" dirty="0">
              <a:highlight>
                <a:srgbClr val="FF00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93F83-C384-90EF-36B3-8DEE4AF3694B}"/>
              </a:ext>
            </a:extLst>
          </p:cNvPr>
          <p:cNvSpPr txBox="1"/>
          <p:nvPr/>
        </p:nvSpPr>
        <p:spPr>
          <a:xfrm>
            <a:off x="3498382" y="3143918"/>
            <a:ext cx="429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highlight>
                  <a:srgbClr val="FF00FF"/>
                </a:highlight>
              </a:rPr>
              <a:t>3b) Activity: serve liquid temperature estimate</a:t>
            </a:r>
            <a:endParaRPr lang="en-DK" sz="1600" dirty="0">
              <a:highlight>
                <a:srgbClr val="FF00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12E7D-85AD-544C-35E9-23DF9090896E}"/>
              </a:ext>
            </a:extLst>
          </p:cNvPr>
          <p:cNvSpPr txBox="1"/>
          <p:nvPr/>
        </p:nvSpPr>
        <p:spPr>
          <a:xfrm>
            <a:off x="11925402" y="650703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DK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AF2633-DF5C-A6AE-1913-272384DBF69B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BC07ED-4A58-FF0A-B25D-D5C2BDD12274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8EB50-2542-DD99-39C7-8A913FCEA3A4}"/>
              </a:ext>
            </a:extLst>
          </p:cNvPr>
          <p:cNvSpPr txBox="1"/>
          <p:nvPr/>
        </p:nvSpPr>
        <p:spPr>
          <a:xfrm>
            <a:off x="384177" y="244441"/>
            <a:ext cx="40034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lang="en-US" sz="3600" b="1" dirty="0">
                <a:solidFill>
                  <a:srgbClr val="FFFFFF"/>
                </a:solidFill>
                <a:latin typeface="Calibri"/>
                <a:cs typeface="Calibri"/>
              </a:rPr>
              <a:t>Data resolution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4B984-3386-F19B-25F5-A777E7F16846}"/>
              </a:ext>
            </a:extLst>
          </p:cNvPr>
          <p:cNvSpPr/>
          <p:nvPr/>
        </p:nvSpPr>
        <p:spPr>
          <a:xfrm>
            <a:off x="978195" y="4274288"/>
            <a:ext cx="2305694" cy="1562976"/>
          </a:xfrm>
          <a:prstGeom prst="rect">
            <a:avLst/>
          </a:prstGeom>
          <a:solidFill>
            <a:srgbClr val="B7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</a:t>
            </a:r>
            <a:endParaRPr lang="en-DK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A6741-F26C-CB0C-03AD-C9D2AB131B03}"/>
              </a:ext>
            </a:extLst>
          </p:cNvPr>
          <p:cNvSpPr/>
          <p:nvPr/>
        </p:nvSpPr>
        <p:spPr>
          <a:xfrm>
            <a:off x="1977656" y="1969520"/>
            <a:ext cx="839972" cy="510361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CDB97-3670-AD26-E393-9E443F5EC2C5}"/>
              </a:ext>
            </a:extLst>
          </p:cNvPr>
          <p:cNvSpPr/>
          <p:nvPr/>
        </p:nvSpPr>
        <p:spPr>
          <a:xfrm>
            <a:off x="2307865" y="2434854"/>
            <a:ext cx="45719" cy="1988293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F2457-FDE8-E56C-0281-A1FD272B7F65}"/>
              </a:ext>
            </a:extLst>
          </p:cNvPr>
          <p:cNvSpPr/>
          <p:nvPr/>
        </p:nvSpPr>
        <p:spPr>
          <a:xfrm>
            <a:off x="2460265" y="2434854"/>
            <a:ext cx="45719" cy="1988293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D77EF-9206-9D98-7E09-2764090E2027}"/>
              </a:ext>
            </a:extLst>
          </p:cNvPr>
          <p:cNvSpPr txBox="1"/>
          <p:nvPr/>
        </p:nvSpPr>
        <p:spPr>
          <a:xfrm>
            <a:off x="2157998" y="2055423"/>
            <a:ext cx="69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 Rounded MT Bold" panose="020F0704030504030204" pitchFamily="34" charset="0"/>
              </a:rPr>
              <a:t>42</a:t>
            </a:r>
            <a:endParaRPr lang="en-DK" sz="16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3472B-6ADE-8E4E-EB78-FBDE098FE72A}"/>
              </a:ext>
            </a:extLst>
          </p:cNvPr>
          <p:cNvSpPr txBox="1"/>
          <p:nvPr/>
        </p:nvSpPr>
        <p:spPr>
          <a:xfrm>
            <a:off x="1743073" y="1152017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Sensor Calibration:</a:t>
            </a:r>
            <a:br>
              <a:rPr lang="en-US" sz="1600" dirty="0"/>
            </a:br>
            <a:r>
              <a:rPr lang="en-US" sz="1600" dirty="0"/>
              <a:t>min = -40 °C</a:t>
            </a:r>
          </a:p>
          <a:p>
            <a:pPr algn="l"/>
            <a:r>
              <a:rPr lang="en-US" sz="1600" dirty="0"/>
              <a:t>max = 120 °C</a:t>
            </a:r>
            <a:endParaRPr lang="en-DK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A7096-997B-33FF-44E7-8ACB108719A2}"/>
              </a:ext>
            </a:extLst>
          </p:cNvPr>
          <p:cNvCxnSpPr>
            <a:cxnSpLocks/>
          </p:cNvCxnSpPr>
          <p:nvPr/>
        </p:nvCxnSpPr>
        <p:spPr>
          <a:xfrm>
            <a:off x="2853969" y="2434854"/>
            <a:ext cx="4981668" cy="488875"/>
          </a:xfrm>
          <a:prstGeom prst="straightConnector1">
            <a:avLst/>
          </a:prstGeom>
          <a:ln>
            <a:solidFill>
              <a:schemeClr val="accent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85D5E0-B08D-AE53-D104-23A9B185D934}"/>
              </a:ext>
            </a:extLst>
          </p:cNvPr>
          <p:cNvSpPr txBox="1"/>
          <p:nvPr/>
        </p:nvSpPr>
        <p:spPr>
          <a:xfrm rot="323857">
            <a:off x="4399853" y="2638611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Analog to digital</a:t>
            </a:r>
            <a:endParaRPr lang="en-DK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46B43D-1598-2526-0156-ADAA14A00326}"/>
              </a:ext>
            </a:extLst>
          </p:cNvPr>
          <p:cNvSpPr/>
          <p:nvPr/>
        </p:nvSpPr>
        <p:spPr>
          <a:xfrm>
            <a:off x="8042371" y="260071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DK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2663F-2E2D-DA0F-3EE7-13FE456C6951}"/>
              </a:ext>
            </a:extLst>
          </p:cNvPr>
          <p:cNvSpPr/>
          <p:nvPr/>
        </p:nvSpPr>
        <p:spPr>
          <a:xfrm>
            <a:off x="8489633" y="260071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A77578-BACD-07AC-24FB-B3FE1A10A1E4}"/>
              </a:ext>
            </a:extLst>
          </p:cNvPr>
          <p:cNvSpPr/>
          <p:nvPr/>
        </p:nvSpPr>
        <p:spPr>
          <a:xfrm>
            <a:off x="8934246" y="2596393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83D78D-667B-3F6F-B1A9-7FCFFD107D2F}"/>
              </a:ext>
            </a:extLst>
          </p:cNvPr>
          <p:cNvSpPr/>
          <p:nvPr/>
        </p:nvSpPr>
        <p:spPr>
          <a:xfrm>
            <a:off x="9378859" y="2596393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02600-3E40-9D7E-B13A-D196544C8EE4}"/>
              </a:ext>
            </a:extLst>
          </p:cNvPr>
          <p:cNvSpPr txBox="1"/>
          <p:nvPr/>
        </p:nvSpPr>
        <p:spPr>
          <a:xfrm>
            <a:off x="7939004" y="2135548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4 bit register (memory)</a:t>
            </a:r>
            <a:endParaRPr lang="en-DK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0C53FB-498C-D904-F4F7-E927B0A48CDB}"/>
              </a:ext>
            </a:extLst>
          </p:cNvPr>
          <p:cNvSpPr txBox="1"/>
          <p:nvPr/>
        </p:nvSpPr>
        <p:spPr>
          <a:xfrm>
            <a:off x="5271644" y="3429000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Q: How many “buckets”?     Answer: 2^4 = 16</a:t>
            </a:r>
          </a:p>
          <a:p>
            <a:pPr algn="l"/>
            <a:r>
              <a:rPr lang="en-US" sz="1600" dirty="0"/>
              <a:t> </a:t>
            </a:r>
            <a:endParaRPr lang="en-DK" sz="1600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21343BC3-72FD-BDAB-020E-1FB0B1DEB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095171"/>
              </p:ext>
            </p:extLst>
          </p:nvPr>
        </p:nvGraphicFramePr>
        <p:xfrm>
          <a:off x="3614098" y="4006018"/>
          <a:ext cx="8222415" cy="231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008">
                  <a:extLst>
                    <a:ext uri="{9D8B030D-6E8A-4147-A177-3AD203B41FA5}">
                      <a16:colId xmlns:a16="http://schemas.microsoft.com/office/drawing/2014/main" val="1596010962"/>
                    </a:ext>
                  </a:extLst>
                </a:gridCol>
                <a:gridCol w="996595">
                  <a:extLst>
                    <a:ext uri="{9D8B030D-6E8A-4147-A177-3AD203B41FA5}">
                      <a16:colId xmlns:a16="http://schemas.microsoft.com/office/drawing/2014/main" val="662036074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558404340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2065054659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3575915751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905270306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442618538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2144300415"/>
                    </a:ext>
                  </a:extLst>
                </a:gridCol>
              </a:tblGrid>
              <a:tr h="538075"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639885"/>
                  </a:ext>
                </a:extLst>
              </a:tr>
              <a:tr h="545548">
                <a:tc>
                  <a:txBody>
                    <a:bodyPr/>
                    <a:lstStyle/>
                    <a:p>
                      <a:r>
                        <a:rPr lang="en-US" sz="1200" dirty="0"/>
                        <a:t>Binary value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01667"/>
                  </a:ext>
                </a:extLst>
              </a:tr>
              <a:tr h="616986">
                <a:tc>
                  <a:txBody>
                    <a:bodyPr/>
                    <a:lstStyle/>
                    <a:p>
                      <a:r>
                        <a:rPr lang="en-US" sz="1200" dirty="0"/>
                        <a:t>Temp range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0°C - 10°C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10°C-20°C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40°C - 50°C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100°C - 110°C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110°C - 120°C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0710"/>
                  </a:ext>
                </a:extLst>
              </a:tr>
              <a:tr h="616986">
                <a:tc>
                  <a:txBody>
                    <a:bodyPr/>
                    <a:lstStyle/>
                    <a:p>
                      <a:r>
                        <a:rPr lang="en-US" sz="1200" dirty="0"/>
                        <a:t>Percentage range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0 - </a:t>
                      </a:r>
                      <a:r>
                        <a:rPr lang="en-DK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-0.125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0.5 - 0.5625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dirty="0"/>
                        <a:t>0.875</a:t>
                      </a:r>
                      <a:r>
                        <a:rPr lang="en-US" sz="1200" dirty="0"/>
                        <a:t> - </a:t>
                      </a:r>
                      <a:r>
                        <a:rPr lang="en-DK" sz="1200" dirty="0"/>
                        <a:t>0.9375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dirty="0"/>
                        <a:t>0.9375</a:t>
                      </a:r>
                      <a:r>
                        <a:rPr lang="en-US" sz="1200" dirty="0"/>
                        <a:t> - 1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46924"/>
                  </a:ext>
                </a:extLst>
              </a:tr>
            </a:tbl>
          </a:graphicData>
        </a:graphic>
      </p:graphicFrame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86D452-7DEA-D250-8713-A93BBEEC3E53}"/>
              </a:ext>
            </a:extLst>
          </p:cNvPr>
          <p:cNvSpPr/>
          <p:nvPr/>
        </p:nvSpPr>
        <p:spPr>
          <a:xfrm>
            <a:off x="4935385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310BD6E-DD2C-72C5-356A-1F69A7E6AFCD}"/>
              </a:ext>
            </a:extLst>
          </p:cNvPr>
          <p:cNvSpPr/>
          <p:nvPr/>
        </p:nvSpPr>
        <p:spPr>
          <a:xfrm>
            <a:off x="5950109" y="4078983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B98B52-89C8-ADEB-01F1-ED5367A9972A}"/>
              </a:ext>
            </a:extLst>
          </p:cNvPr>
          <p:cNvSpPr/>
          <p:nvPr/>
        </p:nvSpPr>
        <p:spPr>
          <a:xfrm>
            <a:off x="7988524" y="4078983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684E660-76F3-017B-17B3-3977AD18145B}"/>
              </a:ext>
            </a:extLst>
          </p:cNvPr>
          <p:cNvSpPr/>
          <p:nvPr/>
        </p:nvSpPr>
        <p:spPr>
          <a:xfrm>
            <a:off x="10060074" y="4055765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E6B72D-D0D6-BA94-6FF0-9987E28E08BA}"/>
              </a:ext>
            </a:extLst>
          </p:cNvPr>
          <p:cNvSpPr/>
          <p:nvPr/>
        </p:nvSpPr>
        <p:spPr>
          <a:xfrm>
            <a:off x="11095849" y="4061624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D432D2C-52DE-7120-F1B6-1A58C37E329B}"/>
              </a:ext>
            </a:extLst>
          </p:cNvPr>
          <p:cNvSpPr/>
          <p:nvPr/>
        </p:nvSpPr>
        <p:spPr>
          <a:xfrm>
            <a:off x="6978304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EF5AFC-0362-C9D3-249B-4FE284FF16CB}"/>
              </a:ext>
            </a:extLst>
          </p:cNvPr>
          <p:cNvSpPr/>
          <p:nvPr/>
        </p:nvSpPr>
        <p:spPr>
          <a:xfrm>
            <a:off x="9024299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45F7F8-B3CE-DF09-2DD5-14257B91900B}"/>
              </a:ext>
            </a:extLst>
          </p:cNvPr>
          <p:cNvSpPr txBox="1"/>
          <p:nvPr/>
        </p:nvSpPr>
        <p:spPr>
          <a:xfrm>
            <a:off x="11925402" y="650703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8</a:t>
            </a:r>
            <a:endParaRPr lang="en-DK" sz="1600" dirty="0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46D652-A8CA-1BDD-35BB-57856BA4F2F4}"/>
              </a:ext>
            </a:extLst>
          </p:cNvPr>
          <p:cNvSpPr/>
          <p:nvPr/>
        </p:nvSpPr>
        <p:spPr>
          <a:xfrm>
            <a:off x="7798511" y="4042152"/>
            <a:ext cx="863069" cy="447899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42 goes here</a:t>
            </a: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37273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AF2633-DF5C-A6AE-1913-272384DBF69B}"/>
              </a:ext>
            </a:extLst>
          </p:cNvPr>
          <p:cNvCxnSpPr>
            <a:cxnSpLocks/>
          </p:cNvCxnSpPr>
          <p:nvPr/>
        </p:nvCxnSpPr>
        <p:spPr>
          <a:xfrm>
            <a:off x="136591" y="1096067"/>
            <a:ext cx="11918815" cy="0"/>
          </a:xfrm>
          <a:prstGeom prst="straightConnector1">
            <a:avLst/>
          </a:prstGeom>
          <a:ln w="6350" cmpd="sng">
            <a:solidFill>
              <a:srgbClr val="FFFFFF"/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BC07ED-4A58-FF0A-B25D-D5C2BDD12274}"/>
              </a:ext>
            </a:extLst>
          </p:cNvPr>
          <p:cNvSpPr txBox="1"/>
          <p:nvPr/>
        </p:nvSpPr>
        <p:spPr>
          <a:xfrm>
            <a:off x="0" y="6676310"/>
            <a:ext cx="4148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chemeClr val="bg1"/>
                </a:solidFill>
              </a:rPr>
              <a:t>Brandt, Brynildsen, </a:t>
            </a:r>
            <a:r>
              <a:rPr lang="da-DK" sz="1000" b="1" i="1" dirty="0">
                <a:solidFill>
                  <a:schemeClr val="bg1"/>
                </a:solidFill>
              </a:rPr>
              <a:t>Hodkiewicz</a:t>
            </a:r>
            <a:r>
              <a:rPr lang="en-GB" sz="1000" b="1" i="1" dirty="0">
                <a:solidFill>
                  <a:schemeClr val="bg1"/>
                </a:solidFill>
              </a:rPr>
              <a:t> , Klüwer</a:t>
            </a:r>
            <a:r>
              <a:rPr lang="da-DK" sz="1000" b="1" i="1" dirty="0">
                <a:solidFill>
                  <a:schemeClr val="bg1"/>
                </a:solidFill>
              </a:rPr>
              <a:t>, </a:t>
            </a:r>
            <a:r>
              <a:rPr lang="en-GB" sz="1000" b="1" i="1" dirty="0">
                <a:solidFill>
                  <a:schemeClr val="bg1"/>
                </a:solidFill>
              </a:rPr>
              <a:t>Woods @ ISWC2023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8EB50-2542-DD99-39C7-8A913FCEA3A4}"/>
              </a:ext>
            </a:extLst>
          </p:cNvPr>
          <p:cNvSpPr txBox="1"/>
          <p:nvPr/>
        </p:nvSpPr>
        <p:spPr>
          <a:xfrm>
            <a:off x="384177" y="244441"/>
            <a:ext cx="40034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defRPr/>
            </a:pPr>
            <a:r>
              <a:rPr lang="en-US" sz="3600" b="1" dirty="0">
                <a:solidFill>
                  <a:srgbClr val="FFFFFF"/>
                </a:solidFill>
                <a:latin typeface="Calibri"/>
                <a:cs typeface="Calibri"/>
              </a:rPr>
              <a:t>Data resolution</a:t>
            </a:r>
            <a:endParaRPr lang="en-US" sz="3600" dirty="0">
              <a:solidFill>
                <a:srgbClr val="011F45"/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4B984-3386-F19B-25F5-A777E7F16846}"/>
              </a:ext>
            </a:extLst>
          </p:cNvPr>
          <p:cNvSpPr/>
          <p:nvPr/>
        </p:nvSpPr>
        <p:spPr>
          <a:xfrm>
            <a:off x="978195" y="4274288"/>
            <a:ext cx="2305694" cy="1562976"/>
          </a:xfrm>
          <a:prstGeom prst="rect">
            <a:avLst/>
          </a:prstGeom>
          <a:solidFill>
            <a:srgbClr val="B7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</a:t>
            </a:r>
            <a:endParaRPr lang="en-DK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A6741-F26C-CB0C-03AD-C9D2AB131B03}"/>
              </a:ext>
            </a:extLst>
          </p:cNvPr>
          <p:cNvSpPr/>
          <p:nvPr/>
        </p:nvSpPr>
        <p:spPr>
          <a:xfrm>
            <a:off x="1977656" y="1969520"/>
            <a:ext cx="839972" cy="510361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CDB97-3670-AD26-E393-9E443F5EC2C5}"/>
              </a:ext>
            </a:extLst>
          </p:cNvPr>
          <p:cNvSpPr/>
          <p:nvPr/>
        </p:nvSpPr>
        <p:spPr>
          <a:xfrm>
            <a:off x="2307865" y="2434854"/>
            <a:ext cx="45719" cy="1988293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F2457-FDE8-E56C-0281-A1FD272B7F65}"/>
              </a:ext>
            </a:extLst>
          </p:cNvPr>
          <p:cNvSpPr/>
          <p:nvPr/>
        </p:nvSpPr>
        <p:spPr>
          <a:xfrm>
            <a:off x="2460265" y="2434854"/>
            <a:ext cx="45719" cy="1988293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D77EF-9206-9D98-7E09-2764090E2027}"/>
              </a:ext>
            </a:extLst>
          </p:cNvPr>
          <p:cNvSpPr txBox="1"/>
          <p:nvPr/>
        </p:nvSpPr>
        <p:spPr>
          <a:xfrm>
            <a:off x="2157998" y="2055423"/>
            <a:ext cx="69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 Rounded MT Bold" panose="020F0704030504030204" pitchFamily="34" charset="0"/>
              </a:rPr>
              <a:t>42</a:t>
            </a:r>
            <a:endParaRPr lang="en-DK" sz="16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3472B-6ADE-8E4E-EB78-FBDE098FE72A}"/>
              </a:ext>
            </a:extLst>
          </p:cNvPr>
          <p:cNvSpPr txBox="1"/>
          <p:nvPr/>
        </p:nvSpPr>
        <p:spPr>
          <a:xfrm>
            <a:off x="1743073" y="1152017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Sensor Calibration:</a:t>
            </a:r>
            <a:br>
              <a:rPr lang="en-US" sz="1600" dirty="0"/>
            </a:br>
            <a:r>
              <a:rPr lang="en-US" sz="1600" dirty="0"/>
              <a:t>min = -40 °C</a:t>
            </a:r>
          </a:p>
          <a:p>
            <a:pPr algn="l"/>
            <a:r>
              <a:rPr lang="en-US" sz="1600" dirty="0"/>
              <a:t>max = 120 °C</a:t>
            </a:r>
            <a:endParaRPr lang="en-DK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A7096-997B-33FF-44E7-8ACB108719A2}"/>
              </a:ext>
            </a:extLst>
          </p:cNvPr>
          <p:cNvCxnSpPr>
            <a:cxnSpLocks/>
          </p:cNvCxnSpPr>
          <p:nvPr/>
        </p:nvCxnSpPr>
        <p:spPr>
          <a:xfrm>
            <a:off x="2853969" y="2434854"/>
            <a:ext cx="4981668" cy="488875"/>
          </a:xfrm>
          <a:prstGeom prst="straightConnector1">
            <a:avLst/>
          </a:prstGeom>
          <a:ln>
            <a:solidFill>
              <a:schemeClr val="accent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85D5E0-B08D-AE53-D104-23A9B185D934}"/>
              </a:ext>
            </a:extLst>
          </p:cNvPr>
          <p:cNvSpPr txBox="1"/>
          <p:nvPr/>
        </p:nvSpPr>
        <p:spPr>
          <a:xfrm rot="323857">
            <a:off x="4399853" y="2638611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Analog to digital</a:t>
            </a:r>
            <a:endParaRPr lang="en-DK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46B43D-1598-2526-0156-ADAA14A00326}"/>
              </a:ext>
            </a:extLst>
          </p:cNvPr>
          <p:cNvSpPr/>
          <p:nvPr/>
        </p:nvSpPr>
        <p:spPr>
          <a:xfrm>
            <a:off x="8042371" y="260071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DK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2663F-2E2D-DA0F-3EE7-13FE456C6951}"/>
              </a:ext>
            </a:extLst>
          </p:cNvPr>
          <p:cNvSpPr/>
          <p:nvPr/>
        </p:nvSpPr>
        <p:spPr>
          <a:xfrm>
            <a:off x="8489633" y="260071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A77578-BACD-07AC-24FB-B3FE1A10A1E4}"/>
              </a:ext>
            </a:extLst>
          </p:cNvPr>
          <p:cNvSpPr/>
          <p:nvPr/>
        </p:nvSpPr>
        <p:spPr>
          <a:xfrm>
            <a:off x="8934246" y="268617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83D78D-667B-3F6F-B1A9-7FCFFD107D2F}"/>
              </a:ext>
            </a:extLst>
          </p:cNvPr>
          <p:cNvSpPr/>
          <p:nvPr/>
        </p:nvSpPr>
        <p:spPr>
          <a:xfrm>
            <a:off x="9378859" y="2686176"/>
            <a:ext cx="343895" cy="530750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  <a:endParaRPr lang="en-D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02600-3E40-9D7E-B13A-D196544C8EE4}"/>
              </a:ext>
            </a:extLst>
          </p:cNvPr>
          <p:cNvSpPr txBox="1"/>
          <p:nvPr/>
        </p:nvSpPr>
        <p:spPr>
          <a:xfrm>
            <a:off x="7939004" y="2135548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4 bit register (memory)</a:t>
            </a:r>
            <a:endParaRPr lang="en-DK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0C53FB-498C-D904-F4F7-E927B0A48CDB}"/>
              </a:ext>
            </a:extLst>
          </p:cNvPr>
          <p:cNvSpPr txBox="1"/>
          <p:nvPr/>
        </p:nvSpPr>
        <p:spPr>
          <a:xfrm>
            <a:off x="5271644" y="3429000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Q: How many “buckets”?     Answer: 2^4 = 16</a:t>
            </a:r>
          </a:p>
          <a:p>
            <a:pPr algn="l"/>
            <a:r>
              <a:rPr lang="en-US" sz="1600" dirty="0"/>
              <a:t> </a:t>
            </a:r>
            <a:endParaRPr lang="en-DK" sz="1600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21343BC3-72FD-BDAB-020E-1FB0B1DEBA91}"/>
              </a:ext>
            </a:extLst>
          </p:cNvPr>
          <p:cNvGraphicFramePr>
            <a:graphicFrameLocks noGrp="1"/>
          </p:cNvGraphicFramePr>
          <p:nvPr/>
        </p:nvGraphicFramePr>
        <p:xfrm>
          <a:off x="3614098" y="4006018"/>
          <a:ext cx="8222415" cy="231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008">
                  <a:extLst>
                    <a:ext uri="{9D8B030D-6E8A-4147-A177-3AD203B41FA5}">
                      <a16:colId xmlns:a16="http://schemas.microsoft.com/office/drawing/2014/main" val="1596010962"/>
                    </a:ext>
                  </a:extLst>
                </a:gridCol>
                <a:gridCol w="996595">
                  <a:extLst>
                    <a:ext uri="{9D8B030D-6E8A-4147-A177-3AD203B41FA5}">
                      <a16:colId xmlns:a16="http://schemas.microsoft.com/office/drawing/2014/main" val="662036074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558404340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2065054659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3575915751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905270306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442618538"/>
                    </a:ext>
                  </a:extLst>
                </a:gridCol>
                <a:gridCol w="1027802">
                  <a:extLst>
                    <a:ext uri="{9D8B030D-6E8A-4147-A177-3AD203B41FA5}">
                      <a16:colId xmlns:a16="http://schemas.microsoft.com/office/drawing/2014/main" val="2144300415"/>
                    </a:ext>
                  </a:extLst>
                </a:gridCol>
              </a:tblGrid>
              <a:tr h="538075"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639885"/>
                  </a:ext>
                </a:extLst>
              </a:tr>
              <a:tr h="545548">
                <a:tc>
                  <a:txBody>
                    <a:bodyPr/>
                    <a:lstStyle/>
                    <a:p>
                      <a:r>
                        <a:rPr lang="en-US" sz="1200" dirty="0"/>
                        <a:t>Binary value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01667"/>
                  </a:ext>
                </a:extLst>
              </a:tr>
              <a:tr h="616986">
                <a:tc>
                  <a:txBody>
                    <a:bodyPr/>
                    <a:lstStyle/>
                    <a:p>
                      <a:r>
                        <a:rPr lang="en-US" sz="1200" dirty="0"/>
                        <a:t>Temp range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0°C - 10°C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10°C-20°C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40°C - 50°C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100°C - 110°C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110°C - 120°C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0710"/>
                  </a:ext>
                </a:extLst>
              </a:tr>
              <a:tr h="616986">
                <a:tc>
                  <a:txBody>
                    <a:bodyPr/>
                    <a:lstStyle/>
                    <a:p>
                      <a:r>
                        <a:rPr lang="en-US" sz="1200" dirty="0"/>
                        <a:t>Percentage range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0 - </a:t>
                      </a:r>
                      <a:r>
                        <a:rPr lang="en-DK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-0.125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0.5 - 0.5625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DK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dirty="0"/>
                        <a:t>0.875</a:t>
                      </a:r>
                      <a:r>
                        <a:rPr lang="en-US" sz="1200" dirty="0"/>
                        <a:t> - </a:t>
                      </a:r>
                      <a:r>
                        <a:rPr lang="en-DK" sz="1200" dirty="0"/>
                        <a:t>0.9375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200" dirty="0"/>
                        <a:t>0.9375</a:t>
                      </a:r>
                      <a:r>
                        <a:rPr lang="en-US" sz="1200" dirty="0"/>
                        <a:t> - 1</a:t>
                      </a:r>
                      <a:endParaRPr lang="en-DK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46924"/>
                  </a:ext>
                </a:extLst>
              </a:tr>
            </a:tbl>
          </a:graphicData>
        </a:graphic>
      </p:graphicFrame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86D452-7DEA-D250-8713-A93BBEEC3E53}"/>
              </a:ext>
            </a:extLst>
          </p:cNvPr>
          <p:cNvSpPr/>
          <p:nvPr/>
        </p:nvSpPr>
        <p:spPr>
          <a:xfrm>
            <a:off x="4935385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310BD6E-DD2C-72C5-356A-1F69A7E6AFCD}"/>
              </a:ext>
            </a:extLst>
          </p:cNvPr>
          <p:cNvSpPr/>
          <p:nvPr/>
        </p:nvSpPr>
        <p:spPr>
          <a:xfrm>
            <a:off x="5950109" y="4078983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B98B52-89C8-ADEB-01F1-ED5367A9972A}"/>
              </a:ext>
            </a:extLst>
          </p:cNvPr>
          <p:cNvSpPr/>
          <p:nvPr/>
        </p:nvSpPr>
        <p:spPr>
          <a:xfrm>
            <a:off x="7988524" y="4078983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684E660-76F3-017B-17B3-3977AD18145B}"/>
              </a:ext>
            </a:extLst>
          </p:cNvPr>
          <p:cNvSpPr/>
          <p:nvPr/>
        </p:nvSpPr>
        <p:spPr>
          <a:xfrm>
            <a:off x="10060074" y="4055765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E6B72D-D0D6-BA94-6FF0-9987E28E08BA}"/>
              </a:ext>
            </a:extLst>
          </p:cNvPr>
          <p:cNvSpPr/>
          <p:nvPr/>
        </p:nvSpPr>
        <p:spPr>
          <a:xfrm>
            <a:off x="11095849" y="4061624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D432D2C-52DE-7120-F1B6-1A58C37E329B}"/>
              </a:ext>
            </a:extLst>
          </p:cNvPr>
          <p:cNvSpPr/>
          <p:nvPr/>
        </p:nvSpPr>
        <p:spPr>
          <a:xfrm>
            <a:off x="6978304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EF5AFC-0362-C9D3-249B-4FE284FF16CB}"/>
              </a:ext>
            </a:extLst>
          </p:cNvPr>
          <p:cNvSpPr/>
          <p:nvPr/>
        </p:nvSpPr>
        <p:spPr>
          <a:xfrm>
            <a:off x="9024299" y="4068369"/>
            <a:ext cx="415071" cy="400050"/>
          </a:xfrm>
          <a:custGeom>
            <a:avLst/>
            <a:gdLst>
              <a:gd name="connsiteX0" fmla="*/ 414119 w 415071"/>
              <a:gd name="connsiteY0" fmla="*/ 85725 h 400050"/>
              <a:gd name="connsiteX1" fmla="*/ 415072 w 415071"/>
              <a:gd name="connsiteY1" fmla="*/ 76200 h 400050"/>
              <a:gd name="connsiteX2" fmla="*/ 224572 w 415071"/>
              <a:gd name="connsiteY2" fmla="*/ 0 h 400050"/>
              <a:gd name="connsiteX3" fmla="*/ 34072 w 415071"/>
              <a:gd name="connsiteY3" fmla="*/ 76200 h 400050"/>
              <a:gd name="connsiteX4" fmla="*/ 35024 w 415071"/>
              <a:gd name="connsiteY4" fmla="*/ 86677 h 400050"/>
              <a:gd name="connsiteX5" fmla="*/ 41692 w 415071"/>
              <a:gd name="connsiteY5" fmla="*/ 117157 h 400050"/>
              <a:gd name="connsiteX6" fmla="*/ 35977 w 415071"/>
              <a:gd name="connsiteY6" fmla="*/ 90488 h 400050"/>
              <a:gd name="connsiteX7" fmla="*/ 25499 w 415071"/>
              <a:gd name="connsiteY7" fmla="*/ 276225 h 400050"/>
              <a:gd name="connsiteX8" fmla="*/ 82649 w 415071"/>
              <a:gd name="connsiteY8" fmla="*/ 303848 h 400050"/>
              <a:gd name="connsiteX9" fmla="*/ 100747 w 415071"/>
              <a:gd name="connsiteY9" fmla="*/ 304800 h 400050"/>
              <a:gd name="connsiteX10" fmla="*/ 100747 w 415071"/>
              <a:gd name="connsiteY10" fmla="*/ 304800 h 400050"/>
              <a:gd name="connsiteX11" fmla="*/ 311249 w 415071"/>
              <a:gd name="connsiteY11" fmla="*/ 202883 h 400050"/>
              <a:gd name="connsiteX12" fmla="*/ 316964 w 415071"/>
              <a:gd name="connsiteY12" fmla="*/ 197167 h 400050"/>
              <a:gd name="connsiteX13" fmla="*/ 316964 w 415071"/>
              <a:gd name="connsiteY13" fmla="*/ 197167 h 400050"/>
              <a:gd name="connsiteX14" fmla="*/ 316964 w 415071"/>
              <a:gd name="connsiteY14" fmla="*/ 197167 h 400050"/>
              <a:gd name="connsiteX15" fmla="*/ 331252 w 415071"/>
              <a:gd name="connsiteY15" fmla="*/ 182880 h 400050"/>
              <a:gd name="connsiteX16" fmla="*/ 335062 w 415071"/>
              <a:gd name="connsiteY16" fmla="*/ 183833 h 400050"/>
              <a:gd name="connsiteX17" fmla="*/ 354112 w 415071"/>
              <a:gd name="connsiteY17" fmla="*/ 164783 h 400050"/>
              <a:gd name="connsiteX18" fmla="*/ 335062 w 415071"/>
              <a:gd name="connsiteY18" fmla="*/ 145733 h 400050"/>
              <a:gd name="connsiteX19" fmla="*/ 316012 w 415071"/>
              <a:gd name="connsiteY19" fmla="*/ 164783 h 400050"/>
              <a:gd name="connsiteX20" fmla="*/ 316964 w 415071"/>
              <a:gd name="connsiteY20" fmla="*/ 170498 h 400050"/>
              <a:gd name="connsiteX21" fmla="*/ 302677 w 415071"/>
              <a:gd name="connsiteY21" fmla="*/ 184785 h 400050"/>
              <a:gd name="connsiteX22" fmla="*/ 296962 w 415071"/>
              <a:gd name="connsiteY22" fmla="*/ 164783 h 400050"/>
              <a:gd name="connsiteX23" fmla="*/ 335062 w 415071"/>
              <a:gd name="connsiteY23" fmla="*/ 126682 h 400050"/>
              <a:gd name="connsiteX24" fmla="*/ 373162 w 415071"/>
              <a:gd name="connsiteY24" fmla="*/ 164783 h 400050"/>
              <a:gd name="connsiteX25" fmla="*/ 338872 w 415071"/>
              <a:gd name="connsiteY25" fmla="*/ 202883 h 400050"/>
              <a:gd name="connsiteX26" fmla="*/ 323632 w 415071"/>
              <a:gd name="connsiteY26" fmla="*/ 218123 h 400050"/>
              <a:gd name="connsiteX27" fmla="*/ 101699 w 415071"/>
              <a:gd name="connsiteY27" fmla="*/ 323850 h 400050"/>
              <a:gd name="connsiteX28" fmla="*/ 87412 w 415071"/>
              <a:gd name="connsiteY28" fmla="*/ 322898 h 400050"/>
              <a:gd name="connsiteX29" fmla="*/ 92174 w 415071"/>
              <a:gd name="connsiteY29" fmla="*/ 345758 h 400050"/>
              <a:gd name="connsiteX30" fmla="*/ 92174 w 415071"/>
              <a:gd name="connsiteY30" fmla="*/ 345758 h 400050"/>
              <a:gd name="connsiteX31" fmla="*/ 225524 w 415071"/>
              <a:gd name="connsiteY31" fmla="*/ 400050 h 400050"/>
              <a:gd name="connsiteX32" fmla="*/ 358874 w 415071"/>
              <a:gd name="connsiteY32" fmla="*/ 345758 h 400050"/>
              <a:gd name="connsiteX33" fmla="*/ 358874 w 415071"/>
              <a:gd name="connsiteY33" fmla="*/ 345758 h 400050"/>
              <a:gd name="connsiteX34" fmla="*/ 414119 w 415071"/>
              <a:gd name="connsiteY34" fmla="*/ 85725 h 400050"/>
              <a:gd name="connsiteX35" fmla="*/ 414119 w 415071"/>
              <a:gd name="connsiteY35" fmla="*/ 85725 h 400050"/>
              <a:gd name="connsiteX36" fmla="*/ 38834 w 415071"/>
              <a:gd name="connsiteY36" fmla="*/ 262890 h 400050"/>
              <a:gd name="connsiteX37" fmla="*/ 42644 w 415071"/>
              <a:gd name="connsiteY37" fmla="*/ 119063 h 400050"/>
              <a:gd name="connsiteX38" fmla="*/ 77887 w 415071"/>
              <a:gd name="connsiteY38" fmla="*/ 283845 h 400050"/>
              <a:gd name="connsiteX39" fmla="*/ 38834 w 415071"/>
              <a:gd name="connsiteY39" fmla="*/ 262890 h 400050"/>
              <a:gd name="connsiteX40" fmla="*/ 225524 w 415071"/>
              <a:gd name="connsiteY40" fmla="*/ 114300 h 400050"/>
              <a:gd name="connsiteX41" fmla="*/ 73124 w 415071"/>
              <a:gd name="connsiteY41" fmla="*/ 76200 h 400050"/>
              <a:gd name="connsiteX42" fmla="*/ 225524 w 415071"/>
              <a:gd name="connsiteY42" fmla="*/ 38100 h 400050"/>
              <a:gd name="connsiteX43" fmla="*/ 377924 w 415071"/>
              <a:gd name="connsiteY43" fmla="*/ 76200 h 400050"/>
              <a:gd name="connsiteX44" fmla="*/ 225524 w 415071"/>
              <a:gd name="connsiteY44" fmla="*/ 1143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5071" h="400050">
                <a:moveTo>
                  <a:pt x="414119" y="85725"/>
                </a:moveTo>
                <a:cubicBezTo>
                  <a:pt x="414119" y="85725"/>
                  <a:pt x="415072" y="79057"/>
                  <a:pt x="415072" y="76200"/>
                </a:cubicBezTo>
                <a:cubicBezTo>
                  <a:pt x="415072" y="23813"/>
                  <a:pt x="316012" y="0"/>
                  <a:pt x="224572" y="0"/>
                </a:cubicBezTo>
                <a:cubicBezTo>
                  <a:pt x="133132" y="0"/>
                  <a:pt x="34072" y="23813"/>
                  <a:pt x="34072" y="76200"/>
                </a:cubicBezTo>
                <a:cubicBezTo>
                  <a:pt x="34072" y="79057"/>
                  <a:pt x="35024" y="85725"/>
                  <a:pt x="35024" y="86677"/>
                </a:cubicBezTo>
                <a:lnTo>
                  <a:pt x="41692" y="117157"/>
                </a:lnTo>
                <a:lnTo>
                  <a:pt x="35977" y="90488"/>
                </a:lnTo>
                <a:cubicBezTo>
                  <a:pt x="-5933" y="163830"/>
                  <a:pt x="-13553" y="235267"/>
                  <a:pt x="25499" y="276225"/>
                </a:cubicBezTo>
                <a:cubicBezTo>
                  <a:pt x="39787" y="291465"/>
                  <a:pt x="59789" y="300038"/>
                  <a:pt x="82649" y="303848"/>
                </a:cubicBezTo>
                <a:cubicBezTo>
                  <a:pt x="88364" y="304800"/>
                  <a:pt x="95032" y="304800"/>
                  <a:pt x="100747" y="304800"/>
                </a:cubicBezTo>
                <a:lnTo>
                  <a:pt x="100747" y="304800"/>
                </a:lnTo>
                <a:cubicBezTo>
                  <a:pt x="163612" y="304800"/>
                  <a:pt x="244574" y="265748"/>
                  <a:pt x="311249" y="202883"/>
                </a:cubicBezTo>
                <a:cubicBezTo>
                  <a:pt x="313154" y="200977"/>
                  <a:pt x="315059" y="199073"/>
                  <a:pt x="316964" y="197167"/>
                </a:cubicBezTo>
                <a:cubicBezTo>
                  <a:pt x="316964" y="197167"/>
                  <a:pt x="316964" y="197167"/>
                  <a:pt x="316964" y="197167"/>
                </a:cubicBezTo>
                <a:lnTo>
                  <a:pt x="316964" y="197167"/>
                </a:lnTo>
                <a:cubicBezTo>
                  <a:pt x="321727" y="192405"/>
                  <a:pt x="326489" y="187642"/>
                  <a:pt x="331252" y="182880"/>
                </a:cubicBezTo>
                <a:cubicBezTo>
                  <a:pt x="332204" y="182880"/>
                  <a:pt x="334109" y="183833"/>
                  <a:pt x="335062" y="183833"/>
                </a:cubicBezTo>
                <a:cubicBezTo>
                  <a:pt x="345539" y="183833"/>
                  <a:pt x="354112" y="175260"/>
                  <a:pt x="354112" y="164783"/>
                </a:cubicBezTo>
                <a:cubicBezTo>
                  <a:pt x="354112" y="154305"/>
                  <a:pt x="345539" y="145733"/>
                  <a:pt x="335062" y="145733"/>
                </a:cubicBezTo>
                <a:cubicBezTo>
                  <a:pt x="324584" y="145733"/>
                  <a:pt x="316012" y="154305"/>
                  <a:pt x="316012" y="164783"/>
                </a:cubicBezTo>
                <a:cubicBezTo>
                  <a:pt x="316012" y="166688"/>
                  <a:pt x="316012" y="168592"/>
                  <a:pt x="316964" y="170498"/>
                </a:cubicBezTo>
                <a:cubicBezTo>
                  <a:pt x="312202" y="175260"/>
                  <a:pt x="307439" y="180023"/>
                  <a:pt x="302677" y="184785"/>
                </a:cubicBezTo>
                <a:cubicBezTo>
                  <a:pt x="298867" y="179070"/>
                  <a:pt x="296962" y="172402"/>
                  <a:pt x="296962" y="164783"/>
                </a:cubicBezTo>
                <a:cubicBezTo>
                  <a:pt x="296962" y="143827"/>
                  <a:pt x="314107" y="126682"/>
                  <a:pt x="335062" y="126682"/>
                </a:cubicBezTo>
                <a:cubicBezTo>
                  <a:pt x="356017" y="126682"/>
                  <a:pt x="373162" y="143827"/>
                  <a:pt x="373162" y="164783"/>
                </a:cubicBezTo>
                <a:cubicBezTo>
                  <a:pt x="373162" y="184785"/>
                  <a:pt x="357922" y="200977"/>
                  <a:pt x="338872" y="202883"/>
                </a:cubicBezTo>
                <a:cubicBezTo>
                  <a:pt x="333157" y="208598"/>
                  <a:pt x="328394" y="214313"/>
                  <a:pt x="323632" y="218123"/>
                </a:cubicBezTo>
                <a:cubicBezTo>
                  <a:pt x="255052" y="282892"/>
                  <a:pt x="169327" y="323850"/>
                  <a:pt x="101699" y="323850"/>
                </a:cubicBezTo>
                <a:cubicBezTo>
                  <a:pt x="96937" y="323850"/>
                  <a:pt x="92174" y="323850"/>
                  <a:pt x="87412" y="322898"/>
                </a:cubicBezTo>
                <a:lnTo>
                  <a:pt x="92174" y="345758"/>
                </a:lnTo>
                <a:lnTo>
                  <a:pt x="92174" y="345758"/>
                </a:lnTo>
                <a:cubicBezTo>
                  <a:pt x="95984" y="376238"/>
                  <a:pt x="154087" y="400050"/>
                  <a:pt x="225524" y="400050"/>
                </a:cubicBezTo>
                <a:cubicBezTo>
                  <a:pt x="296962" y="400050"/>
                  <a:pt x="355064" y="376238"/>
                  <a:pt x="358874" y="345758"/>
                </a:cubicBezTo>
                <a:lnTo>
                  <a:pt x="358874" y="345758"/>
                </a:lnTo>
                <a:lnTo>
                  <a:pt x="414119" y="85725"/>
                </a:lnTo>
                <a:cubicBezTo>
                  <a:pt x="414119" y="85725"/>
                  <a:pt x="414119" y="85725"/>
                  <a:pt x="414119" y="85725"/>
                </a:cubicBezTo>
                <a:close/>
                <a:moveTo>
                  <a:pt x="38834" y="262890"/>
                </a:moveTo>
                <a:cubicBezTo>
                  <a:pt x="10259" y="232410"/>
                  <a:pt x="13117" y="177165"/>
                  <a:pt x="42644" y="119063"/>
                </a:cubicBezTo>
                <a:lnTo>
                  <a:pt x="77887" y="283845"/>
                </a:lnTo>
                <a:cubicBezTo>
                  <a:pt x="62647" y="280035"/>
                  <a:pt x="49312" y="273367"/>
                  <a:pt x="38834" y="262890"/>
                </a:cubicBezTo>
                <a:close/>
                <a:moveTo>
                  <a:pt x="225524" y="114300"/>
                </a:moveTo>
                <a:cubicBezTo>
                  <a:pt x="125512" y="114300"/>
                  <a:pt x="73124" y="85725"/>
                  <a:pt x="73124" y="76200"/>
                </a:cubicBezTo>
                <a:cubicBezTo>
                  <a:pt x="73124" y="66675"/>
                  <a:pt x="125512" y="38100"/>
                  <a:pt x="225524" y="38100"/>
                </a:cubicBezTo>
                <a:cubicBezTo>
                  <a:pt x="325537" y="38100"/>
                  <a:pt x="377924" y="66675"/>
                  <a:pt x="377924" y="76200"/>
                </a:cubicBezTo>
                <a:cubicBezTo>
                  <a:pt x="377924" y="85725"/>
                  <a:pt x="325537" y="114300"/>
                  <a:pt x="225524" y="1143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K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45F7F8-B3CE-DF09-2DD5-14257B91900B}"/>
              </a:ext>
            </a:extLst>
          </p:cNvPr>
          <p:cNvSpPr txBox="1"/>
          <p:nvPr/>
        </p:nvSpPr>
        <p:spPr>
          <a:xfrm>
            <a:off x="11925402" y="650703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8</a:t>
            </a:r>
            <a:endParaRPr lang="en-DK" sz="1600" dirty="0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46D652-A8CA-1BDD-35BB-57856BA4F2F4}"/>
              </a:ext>
            </a:extLst>
          </p:cNvPr>
          <p:cNvSpPr/>
          <p:nvPr/>
        </p:nvSpPr>
        <p:spPr>
          <a:xfrm>
            <a:off x="7798511" y="4042152"/>
            <a:ext cx="863069" cy="447899"/>
          </a:xfrm>
          <a:prstGeom prst="rect">
            <a:avLst/>
          </a:prstGeom>
          <a:solidFill>
            <a:srgbClr val="126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42 goes here</a:t>
            </a:r>
            <a:endParaRPr lang="en-DK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BE858B-386B-9173-914C-242ACC9693A6}"/>
              </a:ext>
            </a:extLst>
          </p:cNvPr>
          <p:cNvSpPr txBox="1"/>
          <p:nvPr/>
        </p:nvSpPr>
        <p:spPr>
          <a:xfrm>
            <a:off x="6657019" y="3217974"/>
            <a:ext cx="642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0.0625</a:t>
            </a:r>
            <a:endParaRPr lang="en-DK" sz="1100" dirty="0">
              <a:solidFill>
                <a:schemeClr val="bg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A651D3D-DCCC-A83F-972F-0723AAFD1FBE}"/>
              </a:ext>
            </a:extLst>
          </p:cNvPr>
          <p:cNvGrpSpPr/>
          <p:nvPr/>
        </p:nvGrpSpPr>
        <p:grpSpPr>
          <a:xfrm>
            <a:off x="3702988" y="1257630"/>
            <a:ext cx="8222414" cy="2562219"/>
            <a:chOff x="3702988" y="1257630"/>
            <a:chExt cx="8222414" cy="256221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C045D1E-4080-F3AE-9988-F7C24E9A1D8F}"/>
                </a:ext>
              </a:extLst>
            </p:cNvPr>
            <p:cNvGrpSpPr/>
            <p:nvPr/>
          </p:nvGrpSpPr>
          <p:grpSpPr>
            <a:xfrm>
              <a:off x="3702988" y="1257630"/>
              <a:ext cx="8222414" cy="2562219"/>
              <a:chOff x="3702988" y="1257630"/>
              <a:chExt cx="8222414" cy="256221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3B6604-E49C-78ED-7CCD-FAA674D368FC}"/>
                  </a:ext>
                </a:extLst>
              </p:cNvPr>
              <p:cNvSpPr/>
              <p:nvPr/>
            </p:nvSpPr>
            <p:spPr>
              <a:xfrm>
                <a:off x="3702988" y="1323987"/>
                <a:ext cx="8222414" cy="2495862"/>
              </a:xfrm>
              <a:prstGeom prst="rect">
                <a:avLst/>
              </a:prstGeom>
              <a:solidFill>
                <a:srgbClr val="1149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sz="1600" dirty="0"/>
              </a:p>
            </p:txBody>
          </p: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69052F79-16BD-C5C4-685F-C65891C307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5568" y="3429000"/>
                <a:ext cx="1422076" cy="193413"/>
              </a:xfrm>
              <a:prstGeom prst="bentConnector3">
                <a:avLst>
                  <a:gd name="adj1" fmla="val 64468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C92C8F97-6930-0754-1CC6-4AD0468D1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57644" y="3248365"/>
                <a:ext cx="1141945" cy="179808"/>
              </a:xfrm>
              <a:prstGeom prst="bentConnector3">
                <a:avLst>
                  <a:gd name="adj1" fmla="val 44904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B2587DEA-11FB-C9D1-2773-D8E22CB11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9589" y="2603348"/>
                <a:ext cx="930456" cy="203318"/>
              </a:xfrm>
              <a:prstGeom prst="bentConnector3">
                <a:avLst>
                  <a:gd name="adj1" fmla="val 42853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931587-C56B-077B-46DF-A955C4055E77}"/>
                  </a:ext>
                </a:extLst>
              </p:cNvPr>
              <p:cNvSpPr txBox="1"/>
              <p:nvPr/>
            </p:nvSpPr>
            <p:spPr>
              <a:xfrm>
                <a:off x="5607397" y="3408663"/>
                <a:ext cx="64257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K" sz="1100" b="0" i="0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0.0625</a:t>
                </a:r>
                <a:endParaRPr lang="en-DK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9FADDA55-BD87-C991-17DB-AA710861C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5612" y="2399786"/>
                <a:ext cx="1118005" cy="203318"/>
              </a:xfrm>
              <a:prstGeom prst="bentConnector3">
                <a:avLst>
                  <a:gd name="adj1" fmla="val 42936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B5BFF59-14F1-7817-68C6-1A7A901DB970}"/>
                  </a:ext>
                </a:extLst>
              </p:cNvPr>
              <p:cNvSpPr txBox="1"/>
              <p:nvPr/>
            </p:nvSpPr>
            <p:spPr>
              <a:xfrm>
                <a:off x="7652076" y="2593247"/>
                <a:ext cx="64257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K" sz="1100" b="0" i="0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0.0625</a:t>
                </a:r>
                <a:endParaRPr lang="en-DK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9" name="Connector: Elbow 78">
                <a:extLst>
                  <a:ext uri="{FF2B5EF4-FFF2-40B4-BE49-F238E27FC236}">
                    <a16:creationId xmlns:a16="http://schemas.microsoft.com/office/drawing/2014/main" id="{36FDEE6C-9C14-90AB-9F20-3A36E66A6A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8859" y="1826634"/>
                <a:ext cx="780625" cy="15725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5563B168-8FFC-0EF1-D1DD-6A8DA076A7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9484" y="1645999"/>
                <a:ext cx="753696" cy="179808"/>
              </a:xfrm>
              <a:prstGeom prst="bentConnector3">
                <a:avLst>
                  <a:gd name="adj1" fmla="val 70220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B7EDC3A7-7248-EF58-2C8C-EA73BFF777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13180" y="1458131"/>
                <a:ext cx="726370" cy="187868"/>
              </a:xfrm>
              <a:prstGeom prst="bentConnector3">
                <a:avLst>
                  <a:gd name="adj1" fmla="val 94585"/>
                </a:avLst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7D2D8D-3E92-BC42-642F-F3B375C1EEB6}"/>
                  </a:ext>
                </a:extLst>
              </p:cNvPr>
              <p:cNvSpPr txBox="1"/>
              <p:nvPr/>
            </p:nvSpPr>
            <p:spPr>
              <a:xfrm>
                <a:off x="8652253" y="2357511"/>
                <a:ext cx="64257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K" sz="1100" b="0" i="0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0.0625</a:t>
                </a:r>
                <a:endParaRPr lang="en-DK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9A37F2F-203D-7D40-42C1-EEDF85E75E13}"/>
                  </a:ext>
                </a:extLst>
              </p:cNvPr>
              <p:cNvSpPr txBox="1"/>
              <p:nvPr/>
            </p:nvSpPr>
            <p:spPr>
              <a:xfrm>
                <a:off x="9712717" y="1786540"/>
                <a:ext cx="64257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K" sz="1100" b="0" i="0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0.0625</a:t>
                </a:r>
                <a:endParaRPr lang="en-DK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0C83BF1-6D97-91D3-1F58-665535A69C3C}"/>
                  </a:ext>
                </a:extLst>
              </p:cNvPr>
              <p:cNvSpPr txBox="1"/>
              <p:nvPr/>
            </p:nvSpPr>
            <p:spPr>
              <a:xfrm>
                <a:off x="10649311" y="1609964"/>
                <a:ext cx="64257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DK" sz="1100" b="0" i="0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0.0625</a:t>
                </a:r>
                <a:endParaRPr lang="en-DK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9E468D1-3E73-888A-AD0D-E490E7B30127}"/>
                  </a:ext>
                </a:extLst>
              </p:cNvPr>
              <p:cNvSpPr txBox="1"/>
              <p:nvPr/>
            </p:nvSpPr>
            <p:spPr>
              <a:xfrm>
                <a:off x="11597187" y="1257630"/>
                <a:ext cx="260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bg1"/>
                    </a:solidFill>
                  </a:rPr>
                  <a:t>1</a:t>
                </a:r>
                <a:endParaRPr lang="en-DK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8A8525-95C2-419C-2568-E9A82C45A5BC}"/>
                  </a:ext>
                </a:extLst>
              </p:cNvPr>
              <p:cNvSpPr txBox="1"/>
              <p:nvPr/>
            </p:nvSpPr>
            <p:spPr>
              <a:xfrm>
                <a:off x="4564533" y="3436517"/>
                <a:ext cx="30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bg1"/>
                    </a:solidFill>
                  </a:rPr>
                  <a:t>0</a:t>
                </a:r>
                <a:endParaRPr lang="en-DK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8E51ED-9C13-D9F7-79D7-0671C9B409F3}"/>
                  </a:ext>
                </a:extLst>
              </p:cNvPr>
              <p:cNvSpPr txBox="1"/>
              <p:nvPr/>
            </p:nvSpPr>
            <p:spPr>
              <a:xfrm>
                <a:off x="7124551" y="2812984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/>
                  <a:t>…</a:t>
                </a:r>
                <a:endParaRPr lang="en-DK" sz="16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DE70A5-9F15-449A-D3F8-1CA06B9C13FE}"/>
                  </a:ext>
                </a:extLst>
              </p:cNvPr>
              <p:cNvSpPr txBox="1"/>
              <p:nvPr/>
            </p:nvSpPr>
            <p:spPr>
              <a:xfrm>
                <a:off x="9264992" y="1985846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/>
                  <a:t>…</a:t>
                </a:r>
                <a:endParaRPr lang="en-DK" sz="16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9A03A7-989C-113F-757C-6AEABA9B7334}"/>
                </a:ext>
              </a:extLst>
            </p:cNvPr>
            <p:cNvSpPr txBox="1"/>
            <p:nvPr/>
          </p:nvSpPr>
          <p:spPr>
            <a:xfrm>
              <a:off x="4967324" y="1750891"/>
              <a:ext cx="3722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“</a:t>
              </a:r>
              <a:r>
                <a:rPr lang="en-US" sz="1600" dirty="0" err="1">
                  <a:solidFill>
                    <a:schemeClr val="bg1"/>
                  </a:solidFill>
                </a:rPr>
                <a:t>fullSpanPercentageStepSize</a:t>
              </a:r>
              <a:r>
                <a:rPr lang="en-US" sz="1600" dirty="0">
                  <a:solidFill>
                    <a:schemeClr val="bg1"/>
                  </a:solidFill>
                </a:rPr>
                <a:t>”</a:t>
              </a:r>
              <a:r>
                <a:rPr lang="en-US" sz="1600" dirty="0"/>
                <a:t>  </a:t>
              </a:r>
              <a:r>
                <a:rPr lang="en-US" sz="1600" dirty="0">
                  <a:solidFill>
                    <a:schemeClr val="bg1"/>
                  </a:solidFill>
                </a:rPr>
                <a:t>= </a:t>
              </a:r>
              <a:r>
                <a:rPr lang="en-DK" sz="16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0.0625</a:t>
              </a:r>
              <a:r>
                <a:rPr lang="en-US" sz="1600" dirty="0"/>
                <a:t> </a:t>
              </a:r>
              <a:endParaRPr lang="en-DK" sz="1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71B3F9-969E-F2DE-46D9-634A9EAF047A}"/>
              </a:ext>
            </a:extLst>
          </p:cNvPr>
          <p:cNvSpPr txBox="1"/>
          <p:nvPr/>
        </p:nvSpPr>
        <p:spPr>
          <a:xfrm>
            <a:off x="6641640" y="3239569"/>
            <a:ext cx="642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0.0625</a:t>
            </a:r>
            <a:endParaRPr lang="en-DK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5460"/>
      </p:ext>
    </p:extLst>
  </p:cSld>
  <p:clrMapOvr>
    <a:masterClrMapping/>
  </p:clrMapOvr>
</p:sld>
</file>

<file path=ppt/theme/theme1.xml><?xml version="1.0" encoding="utf-8"?>
<a:theme xmlns:a="http://schemas.openxmlformats.org/drawingml/2006/main" name="Grundfos 2022">
  <a:themeElements>
    <a:clrScheme name="Grundfos colors 01-17">
      <a:dk1>
        <a:srgbClr val="000000"/>
      </a:dk1>
      <a:lt1>
        <a:srgbClr val="FFFFFF"/>
      </a:lt1>
      <a:dk2>
        <a:srgbClr val="E9F1F7"/>
      </a:dk2>
      <a:lt2>
        <a:srgbClr val="7497B2"/>
      </a:lt2>
      <a:accent1>
        <a:srgbClr val="11497B"/>
      </a:accent1>
      <a:accent2>
        <a:srgbClr val="126AF3"/>
      </a:accent2>
      <a:accent3>
        <a:srgbClr val="47A6FF"/>
      </a:accent3>
      <a:accent4>
        <a:srgbClr val="092844"/>
      </a:accent4>
      <a:accent5>
        <a:srgbClr val="5D7469"/>
      </a:accent5>
      <a:accent6>
        <a:srgbClr val="E3C181"/>
      </a:accent6>
      <a:hlink>
        <a:srgbClr val="126AF3"/>
      </a:hlink>
      <a:folHlink>
        <a:srgbClr val="126AF3"/>
      </a:folHlink>
    </a:clrScheme>
    <a:fontScheme name="Grundfos 2022">
      <a:majorFont>
        <a:latin typeface="Grundfos TheSans Extd Black"/>
        <a:ea typeface=""/>
        <a:cs typeface=""/>
      </a:majorFont>
      <a:minorFont>
        <a:latin typeface="Grundfos TheSans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6AF3"/>
        </a:solidFill>
        <a:ln>
          <a:noFill/>
        </a:ln>
      </a:spPr>
      <a:bodyPr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smtClean="0"/>
        </a:defPPr>
      </a:lstStyle>
    </a:txDef>
  </a:objectDefaults>
  <a:extraClrSchemeLst/>
  <a:custClrLst>
    <a:custClr name="Blue 1">
      <a:srgbClr val="E9F1F7"/>
    </a:custClr>
    <a:custClr name="Green 1">
      <a:srgbClr val="E7F1E7"/>
    </a:custClr>
    <a:custClr name="Yellow 1">
      <a:srgbClr val="F7EDDB"/>
    </a:custClr>
    <a:custClr name="Red 1">
      <a:srgbClr val="F4E1D4"/>
    </a:custClr>
    <a:custClr name="Dark Blue">
      <a:srgbClr val="092844"/>
    </a:custClr>
    <a:custClr name="Grundfos Blue">
      <a:srgbClr val="11497B"/>
    </a:custClr>
    <a:custClr name="Attention Blue">
      <a:srgbClr val="126AF3"/>
    </a:custClr>
    <a:custClr name="Attention Blue Light">
      <a:srgbClr val="47A6FF"/>
    </a:custClr>
    <a:custClr name="White">
      <a:srgbClr val="FFFFFF"/>
    </a:custClr>
    <a:custClr name="Black">
      <a:srgbClr val="000000"/>
    </a:custClr>
    <a:custClr name="Blue 2">
      <a:srgbClr val="BFD3E3"/>
    </a:custClr>
    <a:custClr name="Green 2">
      <a:srgbClr val="C8DBC8"/>
    </a:custClr>
    <a:custClr name="Yellow 2">
      <a:srgbClr val="F5DAA9"/>
    </a:custClr>
    <a:custClr name="Red 2">
      <a:srgbClr val="EDB99F"/>
    </a:custClr>
    <a:custClr name="BLANK">
      <a:srgbClr val="FFFFFF"/>
    </a:custClr>
    <a:custClr name="Grundfos Blue 80">
      <a:srgbClr val="416D95"/>
    </a:custClr>
    <a:custClr name="Attention Blue 80">
      <a:srgbClr val="4188F5"/>
    </a:custClr>
    <a:custClr name="Attention Blue Light 80">
      <a:srgbClr val="6CB8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rundfos Blue 60">
      <a:srgbClr val="7092B0"/>
    </a:custClr>
    <a:custClr name="Attention Blue 60">
      <a:srgbClr val="71A6F8"/>
    </a:custClr>
    <a:custClr name="Attention Blue Light 60">
      <a:srgbClr val="91CAFF"/>
    </a:custClr>
    <a:custClr name="BLANK">
      <a:srgbClr val="FFFFFF"/>
    </a:custClr>
    <a:custClr name="Function Red">
      <a:srgbClr val="E33353"/>
    </a:custClr>
    <a:custClr name="Blue 3">
      <a:srgbClr val="7497B2"/>
    </a:custClr>
    <a:custClr name="Green 3">
      <a:srgbClr val="5D7469"/>
    </a:custClr>
    <a:custClr name="Yellow 3">
      <a:srgbClr val="E3C181"/>
    </a:custClr>
    <a:custClr name="Red 3">
      <a:srgbClr val="B75151"/>
    </a:custClr>
    <a:custClr name="BLANK">
      <a:srgbClr val="FFFFFF"/>
    </a:custClr>
    <a:custClr name="Grundfos Blue 40">
      <a:srgbClr val="A0B6CA"/>
    </a:custClr>
    <a:custClr name="Attention Blue 40">
      <a:srgbClr val="A0C3FA"/>
    </a:custClr>
    <a:custClr name="Attention Blue Light 40">
      <a:srgbClr val="B5DBFF"/>
    </a:custClr>
    <a:custClr name="BLANK">
      <a:srgbClr val="FFFFFF"/>
    </a:custClr>
    <a:custClr name="Function Green">
      <a:srgbClr val="4AA22C"/>
    </a:custClr>
    <a:custClr name="Blue 4">
      <a:srgbClr val="092844"/>
    </a:custClr>
    <a:custClr name="Green 4">
      <a:srgbClr val="37453E"/>
    </a:custClr>
    <a:custClr name="Yellow 4">
      <a:srgbClr val="A36B50"/>
    </a:custClr>
    <a:custClr name="Red 4">
      <a:srgbClr val="611E2E"/>
    </a:custClr>
    <a:custClr name="BLANK">
      <a:srgbClr val="FFFFFF"/>
    </a:custClr>
    <a:custClr name="Grundfos Blue 20">
      <a:srgbClr val="CFDBE5"/>
    </a:custClr>
    <a:custClr name="Attention Blue 20">
      <a:srgbClr val="D0E1FD"/>
    </a:custClr>
    <a:custClr name="Attention Blue Light 20">
      <a:srgbClr val="DAEDFF"/>
    </a:custClr>
    <a:custClr name="BLANK">
      <a:srgbClr val="FFFFFF"/>
    </a:custClr>
    <a:custClr name="Function Yellow">
      <a:srgbClr val="F6AA33"/>
    </a:custClr>
  </a:custClrLst>
  <a:extLst>
    <a:ext uri="{05A4C25C-085E-4340-85A3-A5531E510DB2}">
      <thm15:themeFamily xmlns:thm15="http://schemas.microsoft.com/office/thememl/2012/main" name="Grundfos_PowerPoint_Template.potx" id="{5B689BC3-7D75-4CBC-986E-067DA7ABB00B}" vid="{6FB608A6-D745-4A35-8921-722103813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285E53-73AF-41DB-8D41-BA0AD6A16702}">
  <we:reference id="wa104380902" version="1.0.0.0" store="en-US" storeType="OMEX"/>
  <we:alternateReferences>
    <we:reference id="wa104380902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D5DD4FE948604C9D070CAE3614768F" ma:contentTypeVersion="14" ma:contentTypeDescription="Opret et nyt dokument." ma:contentTypeScope="" ma:versionID="285ef4d2d3cb312596697bcf251119e1">
  <xsd:schema xmlns:xsd="http://www.w3.org/2001/XMLSchema" xmlns:xs="http://www.w3.org/2001/XMLSchema" xmlns:p="http://schemas.microsoft.com/office/2006/metadata/properties" xmlns:ns2="be491821-3f97-4069-a7c0-6804ee079ae6" xmlns:ns3="6a6d6fe2-8239-4284-b483-4fb4f6ddcd96" xmlns:ns4="f054ec35-24dd-44c0-b432-ab6889ed4dc1" targetNamespace="http://schemas.microsoft.com/office/2006/metadata/properties" ma:root="true" ma:fieldsID="1d01710d145fc601db08a91aa7f87d3c" ns2:_="" ns3:_="" ns4:_="">
    <xsd:import namespace="be491821-3f97-4069-a7c0-6804ee079ae6"/>
    <xsd:import namespace="6a6d6fe2-8239-4284-b483-4fb4f6ddcd96"/>
    <xsd:import namespace="f054ec35-24dd-44c0-b432-ab6889ed4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91821-3f97-4069-a7c0-6804ee079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ledmærker" ma:readOnly="false" ma:fieldId="{5cf76f15-5ced-4ddc-b409-7134ff3c332f}" ma:taxonomyMulti="true" ma:sspId="1e24f276-14dc-4e54-a0cf-bc34c614c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d6fe2-8239-4284-b483-4fb4f6ddcd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4ec35-24dd-44c0-b432-ab6889ed4dc1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05ceac5e-9f7e-4428-b00d-9e56f4f08456}" ma:internalName="TaxCatchAll" ma:showField="CatchAllData" ma:web="6a6d6fe2-8239-4284-b483-4fb4f6ddcd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54ec35-24dd-44c0-b432-ab6889ed4dc1" xsi:nil="true"/>
    <lcf76f155ced4ddcb4097134ff3c332f xmlns="be491821-3f97-4069-a7c0-6804ee079a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DE6731F-06D2-4F1B-AD6A-51F79169DA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CD32C1-222C-462E-B705-4ED780BAC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491821-3f97-4069-a7c0-6804ee079ae6"/>
    <ds:schemaRef ds:uri="6a6d6fe2-8239-4284-b483-4fb4f6ddcd96"/>
    <ds:schemaRef ds:uri="f054ec35-24dd-44c0-b432-ab6889ed4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8FC168-16B1-4D55-AD48-6C92093A37DC}">
  <ds:schemaRefs>
    <ds:schemaRef ds:uri="http://schemas.microsoft.com/office/2006/metadata/properties"/>
    <ds:schemaRef ds:uri="http://schemas.microsoft.com/office/infopath/2007/PartnerControls"/>
    <ds:schemaRef ds:uri="f054ec35-24dd-44c0-b432-ab6889ed4dc1"/>
    <ds:schemaRef ds:uri="5e47fbc5-45d3-4567-aa93-eed88f1ff536"/>
    <ds:schemaRef ds:uri="be491821-3f97-4069-a7c0-6804ee079a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1423</Words>
  <Application>Microsoft Office PowerPoint</Application>
  <PresentationFormat>Widescreen</PresentationFormat>
  <Paragraphs>296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Grundfos TheSans</vt:lpstr>
      <vt:lpstr>Grundfos TheSans ExtraBold</vt:lpstr>
      <vt:lpstr>Consolas</vt:lpstr>
      <vt:lpstr>Grundfos TheSans Extd Black</vt:lpstr>
      <vt:lpstr>Grundfos TheSans SemiLight</vt:lpstr>
      <vt:lpstr>Arial Rounded MT Bold</vt:lpstr>
      <vt:lpstr>Arial</vt:lpstr>
      <vt:lpstr>Grundfos 2022</vt:lpstr>
      <vt:lpstr>Automated verification of measurement precision for Internet-of-Things equipment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IDO use case</vt:lpstr>
      <vt:lpstr>IDO use case</vt:lpstr>
      <vt:lpstr>IDO use case</vt:lpstr>
      <vt:lpstr>Demo query</vt:lpstr>
      <vt:lpstr>PowerPoint Presentation</vt:lpstr>
      <vt:lpstr>PowerPoint Presentation</vt:lpstr>
    </vt:vector>
  </TitlesOfParts>
  <Company>Grundfos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IDO usecase</dc:title>
  <dc:creator>Mikkel Haggren Brynildsen</dc:creator>
  <cp:keywords>2022</cp:keywords>
  <cp:lastModifiedBy>Mikkel Haggren Brynildsen</cp:lastModifiedBy>
  <cp:revision>7</cp:revision>
  <dcterms:created xsi:type="dcterms:W3CDTF">2023-10-24T14:00:42Z</dcterms:created>
  <dcterms:modified xsi:type="dcterms:W3CDTF">2023-12-15T14:54:46Z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0x01010000D5DD4FE948604C9D070CAE3614768F</vt:lpwstr>
  </property>
  <property fmtid="{D5CDD505-2E9C-101B-9397-08002B2CF9AE}" pid="3" name="MediaServiceImageTags">
    <vt:lpwstr/>
  </property>
</Properties>
</file>